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oboto"/>
      <p:regular r:id="rId77"/>
      <p:bold r:id="rId78"/>
      <p:italic r:id="rId79"/>
      <p:boldItalic r:id="rId80"/>
    </p:embeddedFont>
    <p:embeddedFont>
      <p:font typeface="Old Standard TT"/>
      <p:regular r:id="rId81"/>
      <p:bold r:id="rId82"/>
      <p: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OldStandardTT-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Italic.fntdata"/><Relationship Id="rId82" Type="http://schemas.openxmlformats.org/officeDocument/2006/relationships/font" Target="fonts/OldStandardTT-bold.fntdata"/><Relationship Id="rId81"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89039a44_1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f89039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f89039a44_1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f89039a4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f89039a4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f89039a4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f89039a44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f89039a44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f89039a44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f89039a44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89039a44_1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89039a44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f89039a44_1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f89039a44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f89039a44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f89039a44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89039a44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89039a44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f89039a44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f89039a44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f89039a44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f89039a44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f89039a44_1_2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f89039a4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89039a44_1_2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89039a44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89039a44_1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89039a44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89039a44_1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89039a44_1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f89039a44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f89039a44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f89039a44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f89039a44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f89039a44_1_3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f89039a44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f89039a44_1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f89039a4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f89039a44_1_3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f89039a44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f89039a44_1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f89039a44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f89039a44_1_3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f89039a44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f89039a44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f89039a44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f89039a44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f89039a44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89039a44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f89039a44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f89039a44_1_3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f89039a44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f89039a44_1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f89039a44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f89039a44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f89039a44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f89039a44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f89039a44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f89039a4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f89039a4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f89039a44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f89039a44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f89039a44_1_4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f89039a44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f89039a44_1_4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f89039a44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f89039a44_1_4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f89039a44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f89039a44_1_4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f89039a44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f89039a44_1_4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f89039a44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f89039a44_1_5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f89039a44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f89039a44_1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f89039a44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f89039a44_1_5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f89039a44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f89039a44_1_5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f89039a44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f89039a44_1_5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f89039a44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f89039a44_1_5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f89039a44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f89039a44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f89039a44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f89039a44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f89039a44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f89039a44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f89039a44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f89039a44_1_6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f89039a44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f89039a44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f89039a44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f89039a44_1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f89039a44_1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f89039a44_1_6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f89039a44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f89039a44_1_6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f89039a44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f89039a44_1_6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f89039a44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f89039a44_1_6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f89039a44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f89039a44_1_7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f89039a44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f89039a44_1_7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f89039a44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f89039a44_1_7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f89039a44_1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f89039a44_1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f89039a44_1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f89039a44_1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f89039a44_1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f89039a44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f89039a44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89039a44_1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89039a44_1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89039a44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89039a44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f89039a44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f89039a4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f89039a44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f89039a44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f89039a44_1_7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f89039a44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f89039a44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f89039a44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39.png"/><Relationship Id="rId6"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en.wikipedia.org/wiki/Real_coordinate_space" TargetMode="External"/><Relationship Id="rId4" Type="http://schemas.openxmlformats.org/officeDocument/2006/relationships/hyperlink" Target="https://en.wikipedia.org/wiki/Unit_vector" TargetMode="External"/><Relationship Id="rId9" Type="http://schemas.openxmlformats.org/officeDocument/2006/relationships/hyperlink" Target="https://en.wikipedia.org/wiki/Change_of_basis" TargetMode="External"/><Relationship Id="rId5" Type="http://schemas.openxmlformats.org/officeDocument/2006/relationships/hyperlink" Target="https://en.wikipedia.org/wiki/Orthogonal" TargetMode="External"/><Relationship Id="rId6" Type="http://schemas.openxmlformats.org/officeDocument/2006/relationships/hyperlink" Target="https://en.wikipedia.org/wiki/Distance_from_a_point_to_a_line" TargetMode="External"/><Relationship Id="rId7" Type="http://schemas.openxmlformats.org/officeDocument/2006/relationships/hyperlink" Target="https://en.wikipedia.org/wiki/Orthonormal_basis" TargetMode="External"/><Relationship Id="rId8" Type="http://schemas.openxmlformats.org/officeDocument/2006/relationships/hyperlink" Target="https://en.wikipedia.org/wiki/Linear_correl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www.scholarpedia.org/article/Computational_intelligenc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www.scholarpedia.org/w/index.php?title=Boosting&amp;action=edit&amp;redlink=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69575" y="167575"/>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Assignment</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Ujjwal Sharma - BT18CSE021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API USED FROM SKLEARN</a:t>
            </a:r>
            <a:endParaRPr sz="3000"/>
          </a:p>
        </p:txBody>
      </p:sp>
      <p:pic>
        <p:nvPicPr>
          <p:cNvPr id="111" name="Google Shape;111;p22"/>
          <p:cNvPicPr preferRelativeResize="0"/>
          <p:nvPr/>
        </p:nvPicPr>
        <p:blipFill>
          <a:blip r:embed="rId3">
            <a:alphaModFix/>
          </a:blip>
          <a:stretch>
            <a:fillRect/>
          </a:stretch>
        </p:blipFill>
        <p:spPr>
          <a:xfrm>
            <a:off x="1597200" y="933750"/>
            <a:ext cx="6235350" cy="1755300"/>
          </a:xfrm>
          <a:prstGeom prst="rect">
            <a:avLst/>
          </a:prstGeom>
          <a:noFill/>
          <a:ln>
            <a:noFill/>
          </a:ln>
        </p:spPr>
      </p:pic>
      <p:pic>
        <p:nvPicPr>
          <p:cNvPr id="112" name="Google Shape;112;p22"/>
          <p:cNvPicPr preferRelativeResize="0"/>
          <p:nvPr/>
        </p:nvPicPr>
        <p:blipFill rotWithShape="1">
          <a:blip r:embed="rId4">
            <a:alphaModFix/>
          </a:blip>
          <a:srcRect b="0" l="3334" r="0" t="0"/>
          <a:stretch/>
        </p:blipFill>
        <p:spPr>
          <a:xfrm>
            <a:off x="1460825" y="3135450"/>
            <a:ext cx="6073948" cy="1915125"/>
          </a:xfrm>
          <a:prstGeom prst="rect">
            <a:avLst/>
          </a:prstGeom>
          <a:noFill/>
          <a:ln>
            <a:noFill/>
          </a:ln>
        </p:spPr>
      </p:pic>
      <p:sp>
        <p:nvSpPr>
          <p:cNvPr id="113" name="Google Shape;113;p22"/>
          <p:cNvSpPr txBox="1"/>
          <p:nvPr/>
        </p:nvSpPr>
        <p:spPr>
          <a:xfrm>
            <a:off x="418050" y="2689050"/>
            <a:ext cx="7874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Final Decision Tree</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5100"/>
              <a:t>Accuracy Of Decision Tree</a:t>
            </a:r>
            <a:endParaRPr sz="5100"/>
          </a:p>
        </p:txBody>
      </p:sp>
      <p:sp>
        <p:nvSpPr>
          <p:cNvPr id="119" name="Google Shape;119;p23"/>
          <p:cNvSpPr txBox="1"/>
          <p:nvPr/>
        </p:nvSpPr>
        <p:spPr>
          <a:xfrm>
            <a:off x="424125" y="1470850"/>
            <a:ext cx="28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Train-Test with 75% split :</a:t>
            </a:r>
            <a:endParaRPr>
              <a:latin typeface="Old Standard TT"/>
              <a:ea typeface="Old Standard TT"/>
              <a:cs typeface="Old Standard TT"/>
              <a:sym typeface="Old Standard TT"/>
            </a:endParaRPr>
          </a:p>
        </p:txBody>
      </p:sp>
      <p:pic>
        <p:nvPicPr>
          <p:cNvPr id="120" name="Google Shape;120;p23"/>
          <p:cNvPicPr preferRelativeResize="0"/>
          <p:nvPr/>
        </p:nvPicPr>
        <p:blipFill>
          <a:blip r:embed="rId3">
            <a:alphaModFix/>
          </a:blip>
          <a:stretch>
            <a:fillRect/>
          </a:stretch>
        </p:blipFill>
        <p:spPr>
          <a:xfrm>
            <a:off x="3438025" y="1470850"/>
            <a:ext cx="5528501" cy="755850"/>
          </a:xfrm>
          <a:prstGeom prst="rect">
            <a:avLst/>
          </a:prstGeom>
          <a:noFill/>
          <a:ln>
            <a:noFill/>
          </a:ln>
        </p:spPr>
      </p:pic>
      <p:sp>
        <p:nvSpPr>
          <p:cNvPr id="121" name="Google Shape;121;p23"/>
          <p:cNvSpPr txBox="1"/>
          <p:nvPr/>
        </p:nvSpPr>
        <p:spPr>
          <a:xfrm>
            <a:off x="424125" y="2806325"/>
            <a:ext cx="29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K-Cross Validation with k = 10</a:t>
            </a:r>
            <a:endParaRPr>
              <a:latin typeface="Old Standard TT"/>
              <a:ea typeface="Old Standard TT"/>
              <a:cs typeface="Old Standard TT"/>
              <a:sym typeface="Old Standard TT"/>
            </a:endParaRPr>
          </a:p>
        </p:txBody>
      </p:sp>
      <p:sp>
        <p:nvSpPr>
          <p:cNvPr id="122" name="Google Shape;122;p23"/>
          <p:cNvSpPr txBox="1"/>
          <p:nvPr/>
        </p:nvSpPr>
        <p:spPr>
          <a:xfrm>
            <a:off x="424125" y="3978425"/>
            <a:ext cx="27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K-Cross Validation with k = 5</a:t>
            </a:r>
            <a:endParaRPr>
              <a:latin typeface="Old Standard TT"/>
              <a:ea typeface="Old Standard TT"/>
              <a:cs typeface="Old Standard TT"/>
              <a:sym typeface="Old Standard TT"/>
            </a:endParaRPr>
          </a:p>
        </p:txBody>
      </p:sp>
      <p:pic>
        <p:nvPicPr>
          <p:cNvPr id="123" name="Google Shape;123;p23"/>
          <p:cNvPicPr preferRelativeResize="0"/>
          <p:nvPr/>
        </p:nvPicPr>
        <p:blipFill>
          <a:blip r:embed="rId4">
            <a:alphaModFix/>
          </a:blip>
          <a:stretch>
            <a:fillRect/>
          </a:stretch>
        </p:blipFill>
        <p:spPr>
          <a:xfrm>
            <a:off x="3392800" y="2671000"/>
            <a:ext cx="5573725" cy="992300"/>
          </a:xfrm>
          <a:prstGeom prst="rect">
            <a:avLst/>
          </a:prstGeom>
          <a:noFill/>
          <a:ln>
            <a:noFill/>
          </a:ln>
        </p:spPr>
      </p:pic>
      <p:pic>
        <p:nvPicPr>
          <p:cNvPr id="124" name="Google Shape;124;p23"/>
          <p:cNvPicPr preferRelativeResize="0"/>
          <p:nvPr/>
        </p:nvPicPr>
        <p:blipFill>
          <a:blip r:embed="rId5">
            <a:alphaModFix/>
          </a:blip>
          <a:stretch>
            <a:fillRect/>
          </a:stretch>
        </p:blipFill>
        <p:spPr>
          <a:xfrm>
            <a:off x="3401925" y="3835800"/>
            <a:ext cx="5573725" cy="99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4000"/>
              <a:t>DECISION TREE</a:t>
            </a:r>
            <a:endParaRPr sz="4000"/>
          </a:p>
          <a:p>
            <a:pPr indent="0" lvl="0" marL="457200" rtl="0" algn="ctr">
              <a:spcBef>
                <a:spcPts val="0"/>
              </a:spcBef>
              <a:spcAft>
                <a:spcPts val="0"/>
              </a:spcAft>
              <a:buNone/>
            </a:pPr>
            <a:r>
              <a:rPr lang="en" sz="1900"/>
              <a:t>Self Implemented</a:t>
            </a:r>
            <a:endParaRPr sz="1900"/>
          </a:p>
        </p:txBody>
      </p:sp>
      <p:sp>
        <p:nvSpPr>
          <p:cNvPr id="130" name="Google Shape;130;p24"/>
          <p:cNvSpPr txBox="1"/>
          <p:nvPr/>
        </p:nvSpPr>
        <p:spPr>
          <a:xfrm>
            <a:off x="351925" y="1317450"/>
            <a:ext cx="378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Dataset Used - Play Tennis</a:t>
            </a:r>
            <a:endParaRPr>
              <a:latin typeface="Old Standard TT"/>
              <a:ea typeface="Old Standard TT"/>
              <a:cs typeface="Old Standard TT"/>
              <a:sym typeface="Old Standard TT"/>
            </a:endParaRPr>
          </a:p>
          <a:p>
            <a:pPr indent="0" lvl="0" marL="0" rtl="0" algn="l">
              <a:spcBef>
                <a:spcPts val="0"/>
              </a:spcBef>
              <a:spcAft>
                <a:spcPts val="0"/>
              </a:spcAft>
              <a:buNone/>
            </a:pPr>
            <a:r>
              <a:rPr lang="en">
                <a:solidFill>
                  <a:srgbClr val="CC0000"/>
                </a:solidFill>
                <a:latin typeface="Old Standard TT"/>
                <a:ea typeface="Old Standard TT"/>
                <a:cs typeface="Old Standard TT"/>
                <a:sym typeface="Old Standard TT"/>
              </a:rPr>
              <a:t>https://www.kaggle.com/fredericobreno/play-tennis</a:t>
            </a:r>
            <a:endParaRPr>
              <a:solidFill>
                <a:srgbClr val="CC0000"/>
              </a:solidFill>
              <a:latin typeface="Old Standard TT"/>
              <a:ea typeface="Old Standard TT"/>
              <a:cs typeface="Old Standard TT"/>
              <a:sym typeface="Old Standard TT"/>
            </a:endParaRPr>
          </a:p>
        </p:txBody>
      </p:sp>
      <p:pic>
        <p:nvPicPr>
          <p:cNvPr id="131" name="Google Shape;131;p24"/>
          <p:cNvPicPr preferRelativeResize="0"/>
          <p:nvPr/>
        </p:nvPicPr>
        <p:blipFill>
          <a:blip r:embed="rId3">
            <a:alphaModFix/>
          </a:blip>
          <a:stretch>
            <a:fillRect/>
          </a:stretch>
        </p:blipFill>
        <p:spPr>
          <a:xfrm>
            <a:off x="4403575" y="1317450"/>
            <a:ext cx="3977326" cy="1299425"/>
          </a:xfrm>
          <a:prstGeom prst="rect">
            <a:avLst/>
          </a:prstGeom>
          <a:noFill/>
          <a:ln>
            <a:noFill/>
          </a:ln>
        </p:spPr>
      </p:pic>
      <p:pic>
        <p:nvPicPr>
          <p:cNvPr id="132" name="Google Shape;132;p24"/>
          <p:cNvPicPr preferRelativeResize="0"/>
          <p:nvPr/>
        </p:nvPicPr>
        <p:blipFill>
          <a:blip r:embed="rId4">
            <a:alphaModFix/>
          </a:blip>
          <a:stretch>
            <a:fillRect/>
          </a:stretch>
        </p:blipFill>
        <p:spPr>
          <a:xfrm>
            <a:off x="351925" y="2761250"/>
            <a:ext cx="8274726" cy="2230850"/>
          </a:xfrm>
          <a:prstGeom prst="rect">
            <a:avLst/>
          </a:prstGeom>
          <a:noFill/>
          <a:ln>
            <a:noFill/>
          </a:ln>
        </p:spPr>
      </p:pic>
      <p:sp>
        <p:nvSpPr>
          <p:cNvPr id="133" name="Google Shape;133;p24"/>
          <p:cNvSpPr txBox="1"/>
          <p:nvPr/>
        </p:nvSpPr>
        <p:spPr>
          <a:xfrm>
            <a:off x="481225" y="2361050"/>
            <a:ext cx="22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Test-Train split 70%</a:t>
            </a:r>
            <a:endParaRPr>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nvSpPr>
        <p:spPr>
          <a:xfrm>
            <a:off x="745975" y="992600"/>
            <a:ext cx="7561800" cy="3786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1. Clear Visualization</a:t>
            </a:r>
            <a:r>
              <a:rPr lang="en" sz="1000">
                <a:solidFill>
                  <a:srgbClr val="333333"/>
                </a:solidFill>
                <a:highlight>
                  <a:srgbClr val="FEFDFA"/>
                </a:highlight>
              </a:rPr>
              <a:t>: The algorithm is simple to understand, interpret and visualize as the idea is mostly used in our daily lives. Output of a Decision Tree can be easily interpreted by humans.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2. Simple and easy to understand</a:t>
            </a:r>
            <a:r>
              <a:rPr lang="en" sz="1000">
                <a:solidFill>
                  <a:srgbClr val="333333"/>
                </a:solidFill>
                <a:highlight>
                  <a:srgbClr val="FEFDFA"/>
                </a:highlight>
              </a:rPr>
              <a:t>: Decision Tree looks like simple </a:t>
            </a:r>
            <a:r>
              <a:rPr b="1" lang="en" sz="1000">
                <a:solidFill>
                  <a:srgbClr val="333333"/>
                </a:solidFill>
                <a:highlight>
                  <a:srgbClr val="FEFDFA"/>
                </a:highlight>
              </a:rPr>
              <a:t>if-else statements </a:t>
            </a:r>
            <a:r>
              <a:rPr lang="en" sz="1000">
                <a:solidFill>
                  <a:srgbClr val="333333"/>
                </a:solidFill>
                <a:highlight>
                  <a:srgbClr val="FEFDFA"/>
                </a:highlight>
              </a:rPr>
              <a:t>which are very easy to understand.</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3.</a:t>
            </a:r>
            <a:r>
              <a:rPr lang="en" sz="1000">
                <a:solidFill>
                  <a:srgbClr val="333333"/>
                </a:solidFill>
                <a:highlight>
                  <a:srgbClr val="FEFDFA"/>
                </a:highlight>
              </a:rPr>
              <a:t> Decision Tree can be used for both </a:t>
            </a:r>
            <a:r>
              <a:rPr b="1" lang="en" sz="1000">
                <a:solidFill>
                  <a:srgbClr val="333333"/>
                </a:solidFill>
                <a:highlight>
                  <a:srgbClr val="FEFDFA"/>
                </a:highlight>
              </a:rPr>
              <a:t>classification and regression problems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4</a:t>
            </a:r>
            <a:r>
              <a:rPr lang="en" sz="1000">
                <a:solidFill>
                  <a:srgbClr val="333333"/>
                </a:solidFill>
                <a:highlight>
                  <a:srgbClr val="FEFDFA"/>
                </a:highlight>
              </a:rPr>
              <a:t>. Decision Tree can handle both </a:t>
            </a:r>
            <a:r>
              <a:rPr b="1" lang="en" sz="1000">
                <a:solidFill>
                  <a:srgbClr val="333333"/>
                </a:solidFill>
                <a:highlight>
                  <a:srgbClr val="FEFDFA"/>
                </a:highlight>
              </a:rPr>
              <a:t>continuous and categorical variables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5.</a:t>
            </a:r>
            <a:r>
              <a:rPr lang="en" sz="1000">
                <a:solidFill>
                  <a:srgbClr val="333333"/>
                </a:solidFill>
                <a:highlight>
                  <a:srgbClr val="FEFDFA"/>
                </a:highlight>
              </a:rPr>
              <a:t> </a:t>
            </a:r>
            <a:r>
              <a:rPr b="1" lang="en" sz="1000">
                <a:solidFill>
                  <a:srgbClr val="333333"/>
                </a:solidFill>
                <a:highlight>
                  <a:srgbClr val="FEFDFA"/>
                </a:highlight>
              </a:rPr>
              <a:t>No feature scaling required</a:t>
            </a:r>
            <a:r>
              <a:rPr lang="en" sz="1000">
                <a:solidFill>
                  <a:srgbClr val="333333"/>
                </a:solidFill>
                <a:highlight>
                  <a:srgbClr val="FEFDFA"/>
                </a:highlight>
              </a:rPr>
              <a:t>: No feature scaling (standardization and normalization) required in case of Decision Tree as it uses rule based approach instead of distance calculation.</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6. Handles non-linear parameters efficiently:</a:t>
            </a:r>
            <a:r>
              <a:rPr lang="en" sz="1000">
                <a:solidFill>
                  <a:srgbClr val="333333"/>
                </a:solidFill>
                <a:highlight>
                  <a:srgbClr val="FEFDFA"/>
                </a:highlight>
              </a:rPr>
              <a:t> Non linear parameters don't affect the performance of a Decision Tree unlike curve based algorithms. So, if there is high </a:t>
            </a:r>
            <a:r>
              <a:rPr lang="en" sz="1000">
                <a:solidFill>
                  <a:srgbClr val="333333"/>
                </a:solidFill>
                <a:highlight>
                  <a:srgbClr val="FEFDFA"/>
                </a:highlight>
              </a:rPr>
              <a:t>nonlinearity</a:t>
            </a:r>
            <a:r>
              <a:rPr lang="en" sz="1000">
                <a:solidFill>
                  <a:srgbClr val="333333"/>
                </a:solidFill>
                <a:highlight>
                  <a:srgbClr val="FEFDFA"/>
                </a:highlight>
              </a:rPr>
              <a:t> between the independent variables, Decision Trees may outperform as compared to other curve based algorithms.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EFDFA"/>
                </a:highlight>
              </a:rPr>
              <a:t>7. Decision Tree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EFDFA"/>
                </a:highlight>
              </a:rPr>
              <a:t>8. Decision Tree is usually </a:t>
            </a:r>
            <a:r>
              <a:rPr b="1" lang="en" sz="1000">
                <a:solidFill>
                  <a:srgbClr val="333333"/>
                </a:solidFill>
                <a:highlight>
                  <a:srgbClr val="FEFDFA"/>
                </a:highlight>
              </a:rPr>
              <a:t>robust to outliers</a:t>
            </a:r>
            <a:r>
              <a:rPr lang="en" sz="1000">
                <a:solidFill>
                  <a:srgbClr val="333333"/>
                </a:solidFill>
                <a:highlight>
                  <a:srgbClr val="FEFDFA"/>
                </a:highlight>
              </a:rPr>
              <a:t> and can handle them automatically.</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None/>
            </a:pPr>
            <a:r>
              <a:rPr b="1" lang="en" sz="1000">
                <a:solidFill>
                  <a:srgbClr val="333333"/>
                </a:solidFill>
                <a:highlight>
                  <a:srgbClr val="FEFDFA"/>
                </a:highlight>
              </a:rPr>
              <a:t>9</a:t>
            </a:r>
            <a:r>
              <a:rPr lang="en" sz="1000">
                <a:solidFill>
                  <a:srgbClr val="333333"/>
                </a:solidFill>
                <a:highlight>
                  <a:srgbClr val="FEFDFA"/>
                </a:highlight>
              </a:rPr>
              <a:t>.</a:t>
            </a:r>
            <a:r>
              <a:rPr b="1" lang="en" sz="1000">
                <a:solidFill>
                  <a:srgbClr val="333333"/>
                </a:solidFill>
                <a:highlight>
                  <a:srgbClr val="FEFDFA"/>
                </a:highlight>
              </a:rPr>
              <a:t> Less Training Period</a:t>
            </a:r>
            <a:r>
              <a:rPr lang="en" sz="1000">
                <a:solidFill>
                  <a:srgbClr val="333333"/>
                </a:solidFill>
                <a:highlight>
                  <a:srgbClr val="FEFDFA"/>
                </a:highlight>
              </a:rPr>
              <a:t>: Training period is less as compared to Random Forest because it generates only one tree unlike forest of trees in the Random Forest. </a:t>
            </a:r>
            <a:endParaRPr>
              <a:latin typeface="Old Standard TT"/>
              <a:ea typeface="Old Standard TT"/>
              <a:cs typeface="Old Standard TT"/>
              <a:sym typeface="Old Standard TT"/>
            </a:endParaRPr>
          </a:p>
        </p:txBody>
      </p:sp>
      <p:sp>
        <p:nvSpPr>
          <p:cNvPr id="139" name="Google Shape;139;p25"/>
          <p:cNvSpPr txBox="1"/>
          <p:nvPr/>
        </p:nvSpPr>
        <p:spPr>
          <a:xfrm>
            <a:off x="1497900" y="81225"/>
            <a:ext cx="6148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Decision Tree</a:t>
            </a:r>
            <a:endParaRPr sz="35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727925" y="1146000"/>
            <a:ext cx="7561800" cy="32478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1. Overfitting:</a:t>
            </a:r>
            <a:r>
              <a:rPr lang="en" sz="1100">
                <a:solidFill>
                  <a:srgbClr val="333333"/>
                </a:solidFill>
                <a:highlight>
                  <a:srgbClr val="FEFDFA"/>
                </a:highlight>
              </a:rPr>
              <a:t> This is the main problem of the Decision Tree. It generally leads to overfitting of the data which ultimately leads to wrong predictions. In order to fit the data (even noisy data), it keeps generating new nodes and ultimately the tree becomes too complex to interpret. In this way, it loses its generalization capabilities. It performs very well on the trained data but starts making a lot of mistakes on the unseen data.</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2. High variance: </a:t>
            </a:r>
            <a:r>
              <a:rPr lang="en" sz="1100">
                <a:solidFill>
                  <a:srgbClr val="333333"/>
                </a:solidFill>
                <a:highlight>
                  <a:srgbClr val="FEFDFA"/>
                </a:highlight>
              </a:rPr>
              <a:t>As mentioned in point 1, Decision Tree generally leads to the overfitting of data. Due to the overfitting, there are very high chances of high variance in the output which leads to many errors in the final estimation and shows high inaccuracy in the results. In order to achieve zero bias (overfitting), it leads to high variance.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3. Unstable: </a:t>
            </a:r>
            <a:r>
              <a:rPr lang="en" sz="1100">
                <a:solidFill>
                  <a:srgbClr val="333333"/>
                </a:solidFill>
                <a:highlight>
                  <a:srgbClr val="FEFDFA"/>
                </a:highlight>
              </a:rPr>
              <a:t>Adding a new data point can lead to re-generation of the overall tree and all nodes need to be recalculated and recreated.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4. Affected by noise:</a:t>
            </a:r>
            <a:r>
              <a:rPr lang="en" sz="1100">
                <a:solidFill>
                  <a:srgbClr val="333333"/>
                </a:solidFill>
                <a:highlight>
                  <a:srgbClr val="FEFDFA"/>
                </a:highlight>
              </a:rPr>
              <a:t> Little bit of noise can make it unstable which leads to wrong predictions.</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None/>
            </a:pPr>
            <a:r>
              <a:rPr b="1" lang="en" sz="1100">
                <a:solidFill>
                  <a:srgbClr val="333333"/>
                </a:solidFill>
                <a:highlight>
                  <a:srgbClr val="FEFDFA"/>
                </a:highlight>
              </a:rPr>
              <a:t>5. Not suitable for large datasets:</a:t>
            </a:r>
            <a:r>
              <a:rPr lang="en" sz="1100">
                <a:solidFill>
                  <a:srgbClr val="333333"/>
                </a:solidFill>
                <a:highlight>
                  <a:srgbClr val="FEFDFA"/>
                </a:highlight>
              </a:rPr>
              <a:t> If data size is large, then one single tree may grow complex and lead to overfitting. So in this case, we should use Random Forest instead of a single Decision Tree.</a:t>
            </a:r>
            <a:endParaRPr sz="1500">
              <a:latin typeface="Old Standard TT"/>
              <a:ea typeface="Old Standard TT"/>
              <a:cs typeface="Old Standard TT"/>
              <a:sym typeface="Old Standard TT"/>
            </a:endParaRPr>
          </a:p>
        </p:txBody>
      </p:sp>
      <p:sp>
        <p:nvSpPr>
          <p:cNvPr id="145" name="Google Shape;145;p26"/>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a:t>
            </a:r>
            <a:r>
              <a:rPr lang="en" sz="3500">
                <a:latin typeface="Old Standard TT"/>
                <a:ea typeface="Old Standard TT"/>
                <a:cs typeface="Old Standard TT"/>
                <a:sym typeface="Old Standard TT"/>
              </a:rPr>
              <a:t> Of Decision Tree</a:t>
            </a:r>
            <a:endParaRPr sz="3500">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nvSpPr>
        <p:spPr>
          <a:xfrm>
            <a:off x="81225" y="2147625"/>
            <a:ext cx="9050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Random Forest</a:t>
            </a:r>
            <a:endParaRPr sz="5000">
              <a:latin typeface="Old Standard TT"/>
              <a:ea typeface="Old Standard TT"/>
              <a:cs typeface="Old Standard TT"/>
              <a:sym typeface="Old Standard TT"/>
            </a:endParaRPr>
          </a:p>
          <a:p>
            <a:pPr indent="0" lvl="0" marL="0" rtl="0" algn="ctr">
              <a:spcBef>
                <a:spcPts val="0"/>
              </a:spcBef>
              <a:spcAft>
                <a:spcPts val="0"/>
              </a:spcAft>
              <a:buNone/>
            </a:pPr>
            <a:r>
              <a:rPr lang="en" sz="3000">
                <a:latin typeface="Old Standard TT"/>
                <a:ea typeface="Old Standard TT"/>
                <a:cs typeface="Old Standard TT"/>
                <a:sym typeface="Old Standard TT"/>
              </a:rPr>
              <a:t>Ensemble Approach</a:t>
            </a:r>
            <a:endParaRPr sz="30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pic>
        <p:nvPicPr>
          <p:cNvPr id="156" name="Google Shape;156;p28"/>
          <p:cNvPicPr preferRelativeResize="0"/>
          <p:nvPr/>
        </p:nvPicPr>
        <p:blipFill>
          <a:blip r:embed="rId3">
            <a:alphaModFix/>
          </a:blip>
          <a:stretch>
            <a:fillRect/>
          </a:stretch>
        </p:blipFill>
        <p:spPr>
          <a:xfrm>
            <a:off x="152400" y="1557850"/>
            <a:ext cx="8663699" cy="1575750"/>
          </a:xfrm>
          <a:prstGeom prst="rect">
            <a:avLst/>
          </a:prstGeom>
          <a:noFill/>
          <a:ln>
            <a:noFill/>
          </a:ln>
        </p:spPr>
      </p:pic>
      <p:pic>
        <p:nvPicPr>
          <p:cNvPr id="157" name="Google Shape;157;p28"/>
          <p:cNvPicPr preferRelativeResize="0"/>
          <p:nvPr/>
        </p:nvPicPr>
        <p:blipFill>
          <a:blip r:embed="rId4">
            <a:alphaModFix/>
          </a:blip>
          <a:stretch>
            <a:fillRect/>
          </a:stretch>
        </p:blipFill>
        <p:spPr>
          <a:xfrm>
            <a:off x="152400" y="3473125"/>
            <a:ext cx="8839204" cy="1424286"/>
          </a:xfrm>
          <a:prstGeom prst="rect">
            <a:avLst/>
          </a:prstGeom>
          <a:noFill/>
          <a:ln>
            <a:noFill/>
          </a:ln>
        </p:spPr>
      </p:pic>
      <p:sp>
        <p:nvSpPr>
          <p:cNvPr id="158" name="Google Shape;158;p28"/>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sp>
        <p:nvSpPr>
          <p:cNvPr id="159" name="Google Shape;159;p28"/>
          <p:cNvSpPr txBox="1"/>
          <p:nvPr/>
        </p:nvSpPr>
        <p:spPr>
          <a:xfrm>
            <a:off x="586525" y="115765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TOTAL ESTIMATORS = 100</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sp>
        <p:nvSpPr>
          <p:cNvPr id="165" name="Google Shape;165;p29"/>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sp>
        <p:nvSpPr>
          <p:cNvPr id="166" name="Google Shape;166;p29"/>
          <p:cNvSpPr txBox="1"/>
          <p:nvPr/>
        </p:nvSpPr>
        <p:spPr>
          <a:xfrm>
            <a:off x="586525" y="115765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TOTAL ESTIMATORS = 200</a:t>
            </a:r>
            <a:endParaRPr>
              <a:latin typeface="Old Standard TT"/>
              <a:ea typeface="Old Standard TT"/>
              <a:cs typeface="Old Standard TT"/>
              <a:sym typeface="Old Standard TT"/>
            </a:endParaRPr>
          </a:p>
        </p:txBody>
      </p:sp>
      <p:pic>
        <p:nvPicPr>
          <p:cNvPr id="167" name="Google Shape;167;p29"/>
          <p:cNvPicPr preferRelativeResize="0"/>
          <p:nvPr/>
        </p:nvPicPr>
        <p:blipFill>
          <a:blip r:embed="rId3">
            <a:alphaModFix/>
          </a:blip>
          <a:stretch>
            <a:fillRect/>
          </a:stretch>
        </p:blipFill>
        <p:spPr>
          <a:xfrm>
            <a:off x="339938" y="1450625"/>
            <a:ext cx="8464126" cy="1622300"/>
          </a:xfrm>
          <a:prstGeom prst="rect">
            <a:avLst/>
          </a:prstGeom>
          <a:noFill/>
          <a:ln>
            <a:noFill/>
          </a:ln>
        </p:spPr>
      </p:pic>
      <p:pic>
        <p:nvPicPr>
          <p:cNvPr id="168" name="Google Shape;168;p29"/>
          <p:cNvPicPr preferRelativeResize="0"/>
          <p:nvPr/>
        </p:nvPicPr>
        <p:blipFill>
          <a:blip r:embed="rId4">
            <a:alphaModFix/>
          </a:blip>
          <a:stretch>
            <a:fillRect/>
          </a:stretch>
        </p:blipFill>
        <p:spPr>
          <a:xfrm>
            <a:off x="371200" y="3517250"/>
            <a:ext cx="8401620" cy="1365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736950" y="965525"/>
            <a:ext cx="7561800" cy="4032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1.</a:t>
            </a:r>
            <a:r>
              <a:rPr lang="en" sz="1000">
                <a:solidFill>
                  <a:srgbClr val="333333"/>
                </a:solidFill>
                <a:highlight>
                  <a:srgbClr val="FEFDFA"/>
                </a:highlight>
              </a:rPr>
              <a:t> Random Forest is based on the </a:t>
            </a:r>
            <a:r>
              <a:rPr b="1" lang="en" sz="1000">
                <a:solidFill>
                  <a:srgbClr val="333333"/>
                </a:solidFill>
                <a:highlight>
                  <a:srgbClr val="FEFDFA"/>
                </a:highlight>
              </a:rPr>
              <a:t>bagging</a:t>
            </a:r>
            <a:r>
              <a:rPr lang="en" sz="1000">
                <a:solidFill>
                  <a:srgbClr val="333333"/>
                </a:solidFill>
                <a:highlight>
                  <a:srgbClr val="FEFDFA"/>
                </a:highlight>
              </a:rPr>
              <a:t> algorithm and uses </a:t>
            </a:r>
            <a:r>
              <a:rPr b="1" lang="en" sz="1000">
                <a:solidFill>
                  <a:srgbClr val="333333"/>
                </a:solidFill>
                <a:highlight>
                  <a:srgbClr val="FEFDFA"/>
                </a:highlight>
              </a:rPr>
              <a:t>Ensemble Learning</a:t>
            </a:r>
            <a:r>
              <a:rPr lang="en" sz="1000">
                <a:solidFill>
                  <a:srgbClr val="333333"/>
                </a:solidFill>
                <a:highlight>
                  <a:srgbClr val="FEFDFA"/>
                </a:highlight>
              </a:rPr>
              <a:t> technique. It creates as many trees on the subset of the data and combines the output of all the trees. In this way it </a:t>
            </a:r>
            <a:r>
              <a:rPr b="1" lang="en" sz="1000">
                <a:solidFill>
                  <a:srgbClr val="333333"/>
                </a:solidFill>
                <a:highlight>
                  <a:srgbClr val="FEFDFA"/>
                </a:highlight>
              </a:rPr>
              <a:t>reduces overfitting</a:t>
            </a:r>
            <a:r>
              <a:rPr lang="en" sz="1000">
                <a:solidFill>
                  <a:srgbClr val="333333"/>
                </a:solidFill>
                <a:highlight>
                  <a:srgbClr val="FEFDFA"/>
                </a:highlight>
              </a:rPr>
              <a:t> problem in decision trees and also</a:t>
            </a:r>
            <a:r>
              <a:rPr b="1" lang="en" sz="1000">
                <a:solidFill>
                  <a:srgbClr val="333333"/>
                </a:solidFill>
                <a:highlight>
                  <a:srgbClr val="FEFDFA"/>
                </a:highlight>
              </a:rPr>
              <a:t> reduces the variance </a:t>
            </a:r>
            <a:r>
              <a:rPr lang="en" sz="1000">
                <a:solidFill>
                  <a:srgbClr val="333333"/>
                </a:solidFill>
                <a:highlight>
                  <a:srgbClr val="FEFDFA"/>
                </a:highlight>
              </a:rPr>
              <a:t>and therefore </a:t>
            </a:r>
            <a:r>
              <a:rPr b="1" lang="en" sz="1000">
                <a:solidFill>
                  <a:srgbClr val="333333"/>
                </a:solidFill>
                <a:highlight>
                  <a:srgbClr val="FEFDFA"/>
                </a:highlight>
              </a:rPr>
              <a:t>improves the accuracy</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2.</a:t>
            </a:r>
            <a:r>
              <a:rPr lang="en" sz="1000">
                <a:solidFill>
                  <a:srgbClr val="333333"/>
                </a:solidFill>
                <a:highlight>
                  <a:srgbClr val="FEFDFA"/>
                </a:highlight>
              </a:rPr>
              <a:t> Random Forest can be used to </a:t>
            </a:r>
            <a:r>
              <a:rPr b="1" lang="en" sz="1000">
                <a:solidFill>
                  <a:srgbClr val="333333"/>
                </a:solidFill>
                <a:highlight>
                  <a:srgbClr val="FEFDFA"/>
                </a:highlight>
              </a:rPr>
              <a:t>solve both classification as well as regression problems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3.</a:t>
            </a:r>
            <a:r>
              <a:rPr lang="en" sz="1000">
                <a:solidFill>
                  <a:srgbClr val="333333"/>
                </a:solidFill>
                <a:highlight>
                  <a:srgbClr val="FEFDFA"/>
                </a:highlight>
              </a:rPr>
              <a:t> Random Forest works well with both </a:t>
            </a:r>
            <a:r>
              <a:rPr b="1" lang="en" sz="1000">
                <a:solidFill>
                  <a:srgbClr val="333333"/>
                </a:solidFill>
                <a:highlight>
                  <a:srgbClr val="FEFDFA"/>
                </a:highlight>
              </a:rPr>
              <a:t>categorical and continuous variables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4.</a:t>
            </a:r>
            <a:r>
              <a:rPr lang="en" sz="1000">
                <a:solidFill>
                  <a:srgbClr val="333333"/>
                </a:solidFill>
                <a:highlight>
                  <a:srgbClr val="FEFDFA"/>
                </a:highlight>
              </a:rPr>
              <a:t> Random Forest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5. No feature scaling required:</a:t>
            </a:r>
            <a:r>
              <a:rPr lang="en" sz="1000">
                <a:solidFill>
                  <a:srgbClr val="333333"/>
                </a:solidFill>
                <a:highlight>
                  <a:srgbClr val="FEFDFA"/>
                </a:highlight>
              </a:rPr>
              <a:t> No feature scaling (standardization and normalization) required in case of Random Forest as it uses rule based approach instead of distance calculation.</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6. Handles non-linear parameters efficiently:</a:t>
            </a:r>
            <a:r>
              <a:rPr lang="en" sz="1000">
                <a:solidFill>
                  <a:srgbClr val="333333"/>
                </a:solidFill>
                <a:highlight>
                  <a:srgbClr val="FEFDFA"/>
                </a:highlight>
              </a:rPr>
              <a:t> Non linear parameters don't affect the performance of a Random Forest unlike curve based algorithms. So, if there is high non-linearity between the independent variables, Random Forest may outperform as compared to other curve based algorithms.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7.</a:t>
            </a:r>
            <a:r>
              <a:rPr lang="en" sz="1000">
                <a:solidFill>
                  <a:srgbClr val="333333"/>
                </a:solidFill>
                <a:highlight>
                  <a:srgbClr val="FEFDFA"/>
                </a:highlight>
              </a:rPr>
              <a:t> Random Forest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b="1"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8.</a:t>
            </a:r>
            <a:r>
              <a:rPr lang="en" sz="1000">
                <a:solidFill>
                  <a:srgbClr val="333333"/>
                </a:solidFill>
                <a:highlight>
                  <a:srgbClr val="FEFDFA"/>
                </a:highlight>
              </a:rPr>
              <a:t> Random Forest is usually </a:t>
            </a:r>
            <a:r>
              <a:rPr b="1" lang="en" sz="1000">
                <a:solidFill>
                  <a:srgbClr val="333333"/>
                </a:solidFill>
                <a:highlight>
                  <a:srgbClr val="FEFDFA"/>
                </a:highlight>
              </a:rPr>
              <a:t>robust to outliers</a:t>
            </a:r>
            <a:r>
              <a:rPr lang="en" sz="1000">
                <a:solidFill>
                  <a:srgbClr val="333333"/>
                </a:solidFill>
                <a:highlight>
                  <a:srgbClr val="FEFDFA"/>
                </a:highlight>
              </a:rPr>
              <a:t> and can handle them automatically.</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b="1"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9.</a:t>
            </a:r>
            <a:r>
              <a:rPr lang="en" sz="1000">
                <a:solidFill>
                  <a:srgbClr val="333333"/>
                </a:solidFill>
                <a:highlight>
                  <a:srgbClr val="FEFDFA"/>
                </a:highlight>
              </a:rPr>
              <a:t> Random Forest algorithm is very </a:t>
            </a:r>
            <a:r>
              <a:rPr b="1" lang="en" sz="1000">
                <a:solidFill>
                  <a:srgbClr val="333333"/>
                </a:solidFill>
                <a:highlight>
                  <a:srgbClr val="FEFDFA"/>
                </a:highlight>
              </a:rPr>
              <a:t>stable</a:t>
            </a:r>
            <a:r>
              <a:rPr lang="en" sz="1000">
                <a:solidFill>
                  <a:srgbClr val="333333"/>
                </a:solidFill>
                <a:highlight>
                  <a:srgbClr val="FEFDFA"/>
                </a:highlight>
              </a:rPr>
              <a:t>. Even if a new data point is introduced in the dataset, the overall algorithm is not affected much since the new data may impact one tree, but it is very hard for it to impact all the trees.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None/>
            </a:pPr>
            <a:r>
              <a:rPr b="1" lang="en" sz="1000">
                <a:solidFill>
                  <a:srgbClr val="333333"/>
                </a:solidFill>
                <a:highlight>
                  <a:srgbClr val="FEFDFA"/>
                </a:highlight>
              </a:rPr>
              <a:t>10.</a:t>
            </a:r>
            <a:r>
              <a:rPr lang="en" sz="1000">
                <a:solidFill>
                  <a:srgbClr val="333333"/>
                </a:solidFill>
                <a:highlight>
                  <a:srgbClr val="FEFDFA"/>
                </a:highlight>
              </a:rPr>
              <a:t> Random Forest is comparatively </a:t>
            </a:r>
            <a:r>
              <a:rPr b="1" lang="en" sz="1000">
                <a:solidFill>
                  <a:srgbClr val="333333"/>
                </a:solidFill>
                <a:highlight>
                  <a:srgbClr val="FEFDFA"/>
                </a:highlight>
              </a:rPr>
              <a:t>less impacted by noise</a:t>
            </a:r>
            <a:r>
              <a:rPr lang="en" sz="1000">
                <a:solidFill>
                  <a:srgbClr val="333333"/>
                </a:solidFill>
                <a:highlight>
                  <a:srgbClr val="FEFDFA"/>
                </a:highlight>
              </a:rPr>
              <a:t>.</a:t>
            </a:r>
            <a:endParaRPr b="1" sz="1100">
              <a:solidFill>
                <a:srgbClr val="333333"/>
              </a:solidFill>
              <a:highlight>
                <a:srgbClr val="FEFDFA"/>
              </a:highlight>
            </a:endParaRPr>
          </a:p>
        </p:txBody>
      </p:sp>
      <p:sp>
        <p:nvSpPr>
          <p:cNvPr id="174" name="Google Shape;174;p30"/>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a:t>
            </a:r>
            <a:r>
              <a:rPr lang="en" sz="3500">
                <a:latin typeface="Old Standard TT"/>
                <a:ea typeface="Old Standard TT"/>
                <a:cs typeface="Old Standard TT"/>
                <a:sym typeface="Old Standard TT"/>
              </a:rPr>
              <a:t>dvantages Of Random Forest</a:t>
            </a:r>
            <a:endParaRPr sz="3500">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727925" y="1146000"/>
            <a:ext cx="7561800" cy="2139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333333"/>
                </a:solidFill>
                <a:highlight>
                  <a:srgbClr val="FEFDFA"/>
                </a:highlight>
              </a:rPr>
              <a:t>1. Complexity:</a:t>
            </a:r>
            <a:r>
              <a:rPr lang="en">
                <a:solidFill>
                  <a:srgbClr val="333333"/>
                </a:solidFill>
                <a:highlight>
                  <a:srgbClr val="FEFDFA"/>
                </a:highlight>
              </a:rPr>
              <a:t> Random Forest creates a lot of trees (unlike only one tree in case of decision tree) and combines their outputs. By default, it creates 100 trees in Python sklearn library. To do so, this algorithm requires much more computational power and resources. On the other hand decision tree is simple and does not require so much computational resources.</a:t>
            </a:r>
            <a:endParaRPr>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b="1" lang="en">
                <a:solidFill>
                  <a:srgbClr val="333333"/>
                </a:solidFill>
                <a:highlight>
                  <a:srgbClr val="FEFDFA"/>
                </a:highlight>
              </a:rPr>
              <a:t>2. Longer Training Period:</a:t>
            </a:r>
            <a:r>
              <a:rPr lang="en">
                <a:solidFill>
                  <a:srgbClr val="333333"/>
                </a:solidFill>
                <a:highlight>
                  <a:srgbClr val="FEFDFA"/>
                </a:highlight>
              </a:rPr>
              <a:t> Random Forest require much more time to train as compared to decision trees as it generates a lot of trees (instead of one tree in case of decision tree) and makes decision on the majority of votes.</a:t>
            </a:r>
            <a:endParaRPr b="1" sz="1500">
              <a:solidFill>
                <a:srgbClr val="333333"/>
              </a:solidFill>
              <a:highlight>
                <a:srgbClr val="FEFDFA"/>
              </a:highlight>
            </a:endParaRPr>
          </a:p>
        </p:txBody>
      </p:sp>
      <p:sp>
        <p:nvSpPr>
          <p:cNvPr id="180" name="Google Shape;180;p31"/>
          <p:cNvSpPr txBox="1"/>
          <p:nvPr/>
        </p:nvSpPr>
        <p:spPr>
          <a:xfrm>
            <a:off x="1064800" y="812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Random Forest</a:t>
            </a:r>
            <a:endParaRPr sz="35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8073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CLASSIFICATION PROBLEM</a:t>
            </a:r>
            <a:endParaRPr sz="1800">
              <a:solidFill>
                <a:srgbClr val="212121"/>
              </a:solidFill>
              <a:highlight>
                <a:srgbClr val="FFFFFF"/>
              </a:highlight>
              <a:latin typeface="Roboto"/>
              <a:ea typeface="Roboto"/>
              <a:cs typeface="Roboto"/>
              <a:sym typeface="Roboto"/>
            </a:endParaRPr>
          </a:p>
          <a:p>
            <a:pPr indent="0" lvl="0" marL="0" rtl="0" algn="ctr">
              <a:spcBef>
                <a:spcPts val="0"/>
              </a:spcBef>
              <a:spcAft>
                <a:spcPts val="0"/>
              </a:spcAft>
              <a:buNone/>
            </a:pPr>
            <a:r>
              <a:rPr lang="en" sz="1900">
                <a:latin typeface="Times New Roman"/>
                <a:ea typeface="Times New Roman"/>
                <a:cs typeface="Times New Roman"/>
                <a:sym typeface="Times New Roman"/>
              </a:rPr>
              <a:t>(Predict whether a mammogram mass is benign or malignant)</a:t>
            </a:r>
            <a:endParaRPr sz="1900">
              <a:latin typeface="Times New Roman"/>
              <a:ea typeface="Times New Roman"/>
              <a:cs typeface="Times New Roman"/>
              <a:sym typeface="Times New Roman"/>
            </a:endParaRPr>
          </a:p>
          <a:p>
            <a:pPr indent="0" lvl="0" marL="0" rtl="0" algn="ctr">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MODEL USED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DECISION TREES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RANDOM FORESTS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K-MEANS AND KNN</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SUPPORT VECTOR MACHINE</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NAIVE BAYES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ARTIFICIAL NEURAL NETWORK</a:t>
            </a:r>
            <a:endParaRPr sz="24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K-Means And KNN</a:t>
            </a:r>
            <a:endParaRPr sz="50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API USED FROM SKLEARN for KMEANS</a:t>
            </a:r>
            <a:endParaRPr sz="3000"/>
          </a:p>
        </p:txBody>
      </p:sp>
      <p:sp>
        <p:nvSpPr>
          <p:cNvPr id="191" name="Google Shape;191;p33"/>
          <p:cNvSpPr txBox="1"/>
          <p:nvPr/>
        </p:nvSpPr>
        <p:spPr>
          <a:xfrm>
            <a:off x="418050" y="2689050"/>
            <a:ext cx="7874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Final Decision Tree</a:t>
            </a:r>
            <a:endParaRPr>
              <a:latin typeface="Old Standard TT"/>
              <a:ea typeface="Old Standard TT"/>
              <a:cs typeface="Old Standard TT"/>
              <a:sym typeface="Old Standard TT"/>
            </a:endParaRPr>
          </a:p>
        </p:txBody>
      </p:sp>
      <p:pic>
        <p:nvPicPr>
          <p:cNvPr id="192" name="Google Shape;192;p33"/>
          <p:cNvPicPr preferRelativeResize="0"/>
          <p:nvPr/>
        </p:nvPicPr>
        <p:blipFill>
          <a:blip r:embed="rId3">
            <a:alphaModFix/>
          </a:blip>
          <a:stretch>
            <a:fillRect/>
          </a:stretch>
        </p:blipFill>
        <p:spPr>
          <a:xfrm>
            <a:off x="409013" y="1381900"/>
            <a:ext cx="8506326" cy="282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K-Means</a:t>
            </a:r>
            <a:endParaRPr/>
          </a:p>
        </p:txBody>
      </p:sp>
      <p:pic>
        <p:nvPicPr>
          <p:cNvPr id="198" name="Google Shape;198;p34"/>
          <p:cNvPicPr preferRelativeResize="0"/>
          <p:nvPr/>
        </p:nvPicPr>
        <p:blipFill>
          <a:blip r:embed="rId3">
            <a:alphaModFix/>
          </a:blip>
          <a:stretch>
            <a:fillRect/>
          </a:stretch>
        </p:blipFill>
        <p:spPr>
          <a:xfrm>
            <a:off x="436050" y="1669300"/>
            <a:ext cx="8452251" cy="1425800"/>
          </a:xfrm>
          <a:prstGeom prst="rect">
            <a:avLst/>
          </a:prstGeom>
          <a:noFill/>
          <a:ln>
            <a:noFill/>
          </a:ln>
        </p:spPr>
      </p:pic>
      <p:sp>
        <p:nvSpPr>
          <p:cNvPr id="199" name="Google Shape;199;p34"/>
          <p:cNvSpPr txBox="1"/>
          <p:nvPr/>
        </p:nvSpPr>
        <p:spPr>
          <a:xfrm>
            <a:off x="1470850" y="3338775"/>
            <a:ext cx="6496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Here l</a:t>
            </a:r>
            <a:r>
              <a:rPr lang="en" sz="1700">
                <a:latin typeface="Old Standard TT"/>
                <a:ea typeface="Old Standard TT"/>
                <a:cs typeface="Old Standard TT"/>
                <a:sym typeface="Old Standard TT"/>
              </a:rPr>
              <a:t>abels</a:t>
            </a:r>
            <a:r>
              <a:rPr lang="en" sz="1700">
                <a:latin typeface="Old Standard TT"/>
                <a:ea typeface="Old Standard TT"/>
                <a:cs typeface="Old Standard TT"/>
                <a:sym typeface="Old Standard TT"/>
              </a:rPr>
              <a:t> actually </a:t>
            </a:r>
            <a:r>
              <a:rPr lang="en" sz="1700">
                <a:latin typeface="Old Standard TT"/>
                <a:ea typeface="Old Standard TT"/>
                <a:cs typeface="Old Standard TT"/>
                <a:sym typeface="Old Standard TT"/>
              </a:rPr>
              <a:t>don't</a:t>
            </a:r>
            <a:r>
              <a:rPr lang="en" sz="1700">
                <a:latin typeface="Old Standard TT"/>
                <a:ea typeface="Old Standard TT"/>
                <a:cs typeface="Old Standard TT"/>
                <a:sym typeface="Old Standard TT"/>
              </a:rPr>
              <a:t> have any meaning unless i specify</a:t>
            </a:r>
            <a:endParaRPr sz="1700">
              <a:latin typeface="Old Standard TT"/>
              <a:ea typeface="Old Standard TT"/>
              <a:cs typeface="Old Standard TT"/>
              <a:sym typeface="Old Standard TT"/>
            </a:endParaRPr>
          </a:p>
          <a:p>
            <a:pPr indent="0" lvl="0" marL="0" rtl="0" algn="l">
              <a:spcBef>
                <a:spcPts val="0"/>
              </a:spcBef>
              <a:spcAft>
                <a:spcPts val="0"/>
              </a:spcAft>
              <a:buNone/>
            </a:pPr>
            <a:r>
              <a:rPr lang="en" sz="1700">
                <a:latin typeface="Old Standard TT"/>
                <a:ea typeface="Old Standard TT"/>
                <a:cs typeface="Old Standard TT"/>
                <a:sym typeface="Old Standard TT"/>
              </a:rPr>
              <a:t>So in this case i have specified 0 as No and 1 as Yes</a:t>
            </a:r>
            <a:endParaRPr sz="170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KNN </a:t>
            </a:r>
            <a:endParaRPr sz="3000"/>
          </a:p>
          <a:p>
            <a:pPr indent="0" lvl="0" marL="457200" rtl="0" algn="ctr">
              <a:spcBef>
                <a:spcPts val="0"/>
              </a:spcBef>
              <a:spcAft>
                <a:spcPts val="0"/>
              </a:spcAft>
              <a:buNone/>
            </a:pPr>
            <a:r>
              <a:rPr lang="en" sz="3000"/>
              <a:t>Self Implemented</a:t>
            </a:r>
            <a:endParaRPr sz="3000"/>
          </a:p>
        </p:txBody>
      </p:sp>
      <p:pic>
        <p:nvPicPr>
          <p:cNvPr id="205" name="Google Shape;205;p35"/>
          <p:cNvPicPr preferRelativeResize="0"/>
          <p:nvPr/>
        </p:nvPicPr>
        <p:blipFill>
          <a:blip r:embed="rId3">
            <a:alphaModFix/>
          </a:blip>
          <a:stretch>
            <a:fillRect/>
          </a:stretch>
        </p:blipFill>
        <p:spPr>
          <a:xfrm>
            <a:off x="152400" y="1163100"/>
            <a:ext cx="8839202" cy="34409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KNN</a:t>
            </a:r>
            <a:endParaRPr/>
          </a:p>
        </p:txBody>
      </p:sp>
      <p:pic>
        <p:nvPicPr>
          <p:cNvPr id="211" name="Google Shape;211;p36"/>
          <p:cNvPicPr preferRelativeResize="0"/>
          <p:nvPr/>
        </p:nvPicPr>
        <p:blipFill>
          <a:blip r:embed="rId3">
            <a:alphaModFix/>
          </a:blip>
          <a:stretch>
            <a:fillRect/>
          </a:stretch>
        </p:blipFill>
        <p:spPr>
          <a:xfrm>
            <a:off x="1994225" y="1433700"/>
            <a:ext cx="6731675" cy="957575"/>
          </a:xfrm>
          <a:prstGeom prst="rect">
            <a:avLst/>
          </a:prstGeom>
          <a:noFill/>
          <a:ln>
            <a:noFill/>
          </a:ln>
        </p:spPr>
      </p:pic>
      <p:sp>
        <p:nvSpPr>
          <p:cNvPr id="212" name="Google Shape;212;p36"/>
          <p:cNvSpPr txBox="1"/>
          <p:nvPr/>
        </p:nvSpPr>
        <p:spPr>
          <a:xfrm>
            <a:off x="481225" y="169645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3</a:t>
            </a:r>
            <a:endParaRPr>
              <a:latin typeface="Old Standard TT"/>
              <a:ea typeface="Old Standard TT"/>
              <a:cs typeface="Old Standard TT"/>
              <a:sym typeface="Old Standard TT"/>
            </a:endParaRPr>
          </a:p>
        </p:txBody>
      </p:sp>
      <p:sp>
        <p:nvSpPr>
          <p:cNvPr id="213" name="Google Shape;213;p36"/>
          <p:cNvSpPr txBox="1"/>
          <p:nvPr/>
        </p:nvSpPr>
        <p:spPr>
          <a:xfrm>
            <a:off x="481225" y="285950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5</a:t>
            </a:r>
            <a:endParaRPr>
              <a:latin typeface="Old Standard TT"/>
              <a:ea typeface="Old Standard TT"/>
              <a:cs typeface="Old Standard TT"/>
              <a:sym typeface="Old Standard TT"/>
            </a:endParaRPr>
          </a:p>
        </p:txBody>
      </p:sp>
      <p:sp>
        <p:nvSpPr>
          <p:cNvPr id="214" name="Google Shape;214;p36"/>
          <p:cNvSpPr txBox="1"/>
          <p:nvPr/>
        </p:nvSpPr>
        <p:spPr>
          <a:xfrm>
            <a:off x="481225" y="407670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7</a:t>
            </a:r>
            <a:endParaRPr>
              <a:latin typeface="Old Standard TT"/>
              <a:ea typeface="Old Standard TT"/>
              <a:cs typeface="Old Standard TT"/>
              <a:sym typeface="Old Standard TT"/>
            </a:endParaRPr>
          </a:p>
        </p:txBody>
      </p:sp>
      <p:pic>
        <p:nvPicPr>
          <p:cNvPr id="215" name="Google Shape;215;p36"/>
          <p:cNvPicPr preferRelativeResize="0"/>
          <p:nvPr/>
        </p:nvPicPr>
        <p:blipFill>
          <a:blip r:embed="rId4">
            <a:alphaModFix/>
          </a:blip>
          <a:stretch>
            <a:fillRect/>
          </a:stretch>
        </p:blipFill>
        <p:spPr>
          <a:xfrm>
            <a:off x="1994225" y="2543675"/>
            <a:ext cx="6731675" cy="1120450"/>
          </a:xfrm>
          <a:prstGeom prst="rect">
            <a:avLst/>
          </a:prstGeom>
          <a:noFill/>
          <a:ln>
            <a:noFill/>
          </a:ln>
        </p:spPr>
      </p:pic>
      <p:pic>
        <p:nvPicPr>
          <p:cNvPr id="216" name="Google Shape;216;p36"/>
          <p:cNvPicPr preferRelativeResize="0"/>
          <p:nvPr/>
        </p:nvPicPr>
        <p:blipFill>
          <a:blip r:embed="rId5">
            <a:alphaModFix/>
          </a:blip>
          <a:stretch>
            <a:fillRect/>
          </a:stretch>
        </p:blipFill>
        <p:spPr>
          <a:xfrm>
            <a:off x="1994225" y="3844100"/>
            <a:ext cx="6776800" cy="10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691825" y="1588150"/>
            <a:ext cx="7561800" cy="2536500"/>
          </a:xfrm>
          <a:prstGeom prst="rect">
            <a:avLst/>
          </a:prstGeom>
          <a:solidFill>
            <a:schemeClr val="accent1"/>
          </a:solid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Relatively simple to implement.</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Scales to large data sets.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Guarantees convergence.</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Can warm-start the positions of centroids.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Easily adapts to new examples.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Generalizes to clusters of different shapes and sizes, such as elliptical clusters.</a:t>
            </a:r>
            <a:endParaRPr b="1" sz="16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a:solidFill>
                <a:srgbClr val="333333"/>
              </a:solidFill>
              <a:highlight>
                <a:srgbClr val="FEFDFA"/>
              </a:highlight>
            </a:endParaRPr>
          </a:p>
        </p:txBody>
      </p:sp>
      <p:sp>
        <p:nvSpPr>
          <p:cNvPr id="222" name="Google Shape;222;p37"/>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K-Means</a:t>
            </a:r>
            <a:endParaRPr sz="35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727925" y="1146000"/>
            <a:ext cx="7561800" cy="3555600"/>
          </a:xfrm>
          <a:prstGeom prst="rect">
            <a:avLst/>
          </a:prstGeom>
          <a:solidFill>
            <a:schemeClr val="accent1"/>
          </a:solid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Choosing </a:t>
            </a:r>
            <a:r>
              <a:rPr lang="en" sz="1200">
                <a:solidFill>
                  <a:srgbClr val="202124"/>
                </a:solidFill>
                <a:highlight>
                  <a:srgbClr val="FFFFFF"/>
                </a:highlight>
                <a:latin typeface="Roboto"/>
                <a:ea typeface="Roboto"/>
                <a:cs typeface="Roboto"/>
                <a:sym typeface="Roboto"/>
              </a:rPr>
              <a:t>K </a:t>
            </a:r>
            <a:r>
              <a:rPr b="1" lang="en" sz="1200">
                <a:solidFill>
                  <a:srgbClr val="202124"/>
                </a:solidFill>
                <a:highlight>
                  <a:srgbClr val="FFFFFF"/>
                </a:highlight>
                <a:latin typeface="Roboto"/>
                <a:ea typeface="Roboto"/>
                <a:cs typeface="Roboto"/>
                <a:sym typeface="Roboto"/>
              </a:rPr>
              <a:t>manually.</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Being dependent on initial values.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For a low k, you can  mitigate this dependence by running k-means several times with different initial values and picking the best result. As k increases, you need advanced versions of k-means to pick better values of the initial centroids (called </a:t>
            </a:r>
            <a:r>
              <a:rPr b="1" lang="en" sz="1200">
                <a:solidFill>
                  <a:srgbClr val="202124"/>
                </a:solidFill>
                <a:highlight>
                  <a:srgbClr val="FFFFFF"/>
                </a:highlight>
                <a:latin typeface="Roboto"/>
                <a:ea typeface="Roboto"/>
                <a:cs typeface="Roboto"/>
                <a:sym typeface="Roboto"/>
              </a:rPr>
              <a:t>k-means seeding</a:t>
            </a: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Clustering data of varying sizes and density.</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k-means has trouble clusteri</a:t>
            </a:r>
            <a:r>
              <a:rPr lang="en" sz="1200">
                <a:solidFill>
                  <a:srgbClr val="202124"/>
                </a:solidFill>
                <a:highlight>
                  <a:srgbClr val="FFFFFF"/>
                </a:highlight>
                <a:latin typeface="Roboto"/>
                <a:ea typeface="Roboto"/>
                <a:cs typeface="Roboto"/>
                <a:sym typeface="Roboto"/>
              </a:rPr>
              <a:t>ng data where clusters are of varying sizes and density. To cluster such data, you need to generalize k-means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Clustering outliers.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Centroids can be dragged by outliers, or outliers might get their own cluster instead of being ignored. Consider removing or clipping outliers before clustering.</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Scaling with number of dimensions.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SzPts val="1200"/>
              <a:buFont typeface="Roboto"/>
              <a:buAutoNum type="alphaLcPeriod"/>
            </a:pPr>
            <a:r>
              <a:rPr lang="en" sz="1200">
                <a:solidFill>
                  <a:srgbClr val="202124"/>
                </a:solidFill>
                <a:highlight>
                  <a:srgbClr val="FFFFFF"/>
                </a:highlight>
                <a:latin typeface="Roboto"/>
                <a:ea typeface="Roboto"/>
                <a:cs typeface="Roboto"/>
                <a:sym typeface="Roboto"/>
              </a:rPr>
              <a:t>As the number of dimensions increases, a distance-based similarity measure converges to a constant value between any given examples. Reduce dimensionality either by using </a:t>
            </a:r>
            <a:r>
              <a:rPr b="1" lang="en" sz="1200">
                <a:solidFill>
                  <a:srgbClr val="202124"/>
                </a:solidFill>
                <a:highlight>
                  <a:srgbClr val="FFFFFF"/>
                </a:highlight>
                <a:latin typeface="Roboto"/>
                <a:ea typeface="Roboto"/>
                <a:cs typeface="Roboto"/>
                <a:sym typeface="Roboto"/>
              </a:rPr>
              <a:t>PCA</a:t>
            </a:r>
            <a:r>
              <a:rPr lang="en" sz="1200">
                <a:solidFill>
                  <a:srgbClr val="202124"/>
                </a:solidFill>
                <a:highlight>
                  <a:srgbClr val="FFFFFF"/>
                </a:highlight>
                <a:latin typeface="Roboto"/>
                <a:ea typeface="Roboto"/>
                <a:cs typeface="Roboto"/>
                <a:sym typeface="Roboto"/>
              </a:rPr>
              <a:t> on the feature data, or by using “spectral clustering” to modify the clustering algorithm as explained below.</a:t>
            </a:r>
            <a:endParaRPr sz="1200">
              <a:solidFill>
                <a:srgbClr val="202124"/>
              </a:solidFill>
              <a:highlight>
                <a:srgbClr val="FFFFFF"/>
              </a:highlight>
              <a:latin typeface="Roboto"/>
              <a:ea typeface="Roboto"/>
              <a:cs typeface="Roboto"/>
              <a:sym typeface="Roboto"/>
            </a:endParaRPr>
          </a:p>
        </p:txBody>
      </p:sp>
      <p:sp>
        <p:nvSpPr>
          <p:cNvPr id="228" name="Google Shape;228;p38"/>
          <p:cNvSpPr txBox="1"/>
          <p:nvPr/>
        </p:nvSpPr>
        <p:spPr>
          <a:xfrm>
            <a:off x="1064800" y="812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K-Means</a:t>
            </a:r>
            <a:endParaRPr sz="35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0" y="1488900"/>
            <a:ext cx="9050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SUPPORT VECTOR MACHINE</a:t>
            </a:r>
            <a:endParaRPr sz="50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sp>
        <p:nvSpPr>
          <p:cNvPr id="239" name="Google Shape;239;p40"/>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pic>
        <p:nvPicPr>
          <p:cNvPr id="240" name="Google Shape;240;p40"/>
          <p:cNvPicPr preferRelativeResize="0"/>
          <p:nvPr/>
        </p:nvPicPr>
        <p:blipFill>
          <a:blip r:embed="rId3">
            <a:alphaModFix/>
          </a:blip>
          <a:stretch>
            <a:fillRect/>
          </a:stretch>
        </p:blipFill>
        <p:spPr>
          <a:xfrm>
            <a:off x="200025" y="1120475"/>
            <a:ext cx="8743950" cy="26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Linear Kernel</a:t>
            </a:r>
            <a:endParaRPr sz="2400"/>
          </a:p>
        </p:txBody>
      </p:sp>
      <p:pic>
        <p:nvPicPr>
          <p:cNvPr id="246" name="Google Shape;246;p41"/>
          <p:cNvPicPr preferRelativeResize="0"/>
          <p:nvPr/>
        </p:nvPicPr>
        <p:blipFill>
          <a:blip r:embed="rId3">
            <a:alphaModFix/>
          </a:blip>
          <a:stretch>
            <a:fillRect/>
          </a:stretch>
        </p:blipFill>
        <p:spPr>
          <a:xfrm>
            <a:off x="810600" y="1218300"/>
            <a:ext cx="7522789" cy="3620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512700" y="18933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RBF Kernel</a:t>
            </a:r>
            <a:endParaRPr sz="2400"/>
          </a:p>
        </p:txBody>
      </p:sp>
      <p:pic>
        <p:nvPicPr>
          <p:cNvPr id="252" name="Google Shape;252;p42"/>
          <p:cNvPicPr preferRelativeResize="0"/>
          <p:nvPr/>
        </p:nvPicPr>
        <p:blipFill>
          <a:blip r:embed="rId3">
            <a:alphaModFix/>
          </a:blip>
          <a:stretch>
            <a:fillRect/>
          </a:stretch>
        </p:blipFill>
        <p:spPr>
          <a:xfrm>
            <a:off x="900775" y="1218300"/>
            <a:ext cx="7522789" cy="3620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Sigmoid Kernel</a:t>
            </a:r>
            <a:endParaRPr sz="2400"/>
          </a:p>
        </p:txBody>
      </p:sp>
      <p:pic>
        <p:nvPicPr>
          <p:cNvPr id="258" name="Google Shape;258;p43"/>
          <p:cNvPicPr preferRelativeResize="0"/>
          <p:nvPr/>
        </p:nvPicPr>
        <p:blipFill>
          <a:blip r:embed="rId3">
            <a:alphaModFix/>
          </a:blip>
          <a:stretch>
            <a:fillRect/>
          </a:stretch>
        </p:blipFill>
        <p:spPr>
          <a:xfrm>
            <a:off x="649650" y="1218300"/>
            <a:ext cx="7480699" cy="3600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Polynomial Kernel</a:t>
            </a:r>
            <a:endParaRPr sz="2400"/>
          </a:p>
        </p:txBody>
      </p:sp>
      <p:pic>
        <p:nvPicPr>
          <p:cNvPr id="264" name="Google Shape;264;p44"/>
          <p:cNvPicPr preferRelativeResize="0"/>
          <p:nvPr/>
        </p:nvPicPr>
        <p:blipFill>
          <a:blip r:embed="rId3">
            <a:alphaModFix/>
          </a:blip>
          <a:stretch>
            <a:fillRect/>
          </a:stretch>
        </p:blipFill>
        <p:spPr>
          <a:xfrm>
            <a:off x="1018675" y="1218300"/>
            <a:ext cx="6707846" cy="3620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nvSpPr>
        <p:spPr>
          <a:xfrm>
            <a:off x="691825" y="1588150"/>
            <a:ext cx="7561800" cy="2385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1. Regularization capabilities:</a:t>
            </a:r>
            <a:r>
              <a:rPr lang="en" sz="1300">
                <a:solidFill>
                  <a:srgbClr val="333333"/>
                </a:solidFill>
                <a:highlight>
                  <a:srgbClr val="FEFDFA"/>
                </a:highlight>
              </a:rPr>
              <a:t> SVM has L2 Regularization feature. So, it has good generalization capabilities which prevent it from over-fitting.</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2. Handles non-linear data efficiently:</a:t>
            </a:r>
            <a:r>
              <a:rPr lang="en" sz="1300">
                <a:solidFill>
                  <a:srgbClr val="333333"/>
                </a:solidFill>
                <a:highlight>
                  <a:srgbClr val="FEFDFA"/>
                </a:highlight>
              </a:rPr>
              <a:t> SVM can efficiently handle non-linear data using Kernel trick.</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3. Solves both Classification and Regression problems:</a:t>
            </a:r>
            <a:r>
              <a:rPr lang="en" sz="1300">
                <a:solidFill>
                  <a:srgbClr val="333333"/>
                </a:solidFill>
                <a:highlight>
                  <a:srgbClr val="FEFDFA"/>
                </a:highlight>
              </a:rPr>
              <a:t> SVM can be used to solve both classification and regression problems. SVM is used for classification problems while </a:t>
            </a:r>
            <a:r>
              <a:rPr b="1" lang="en" sz="1300">
                <a:solidFill>
                  <a:srgbClr val="333333"/>
                </a:solidFill>
                <a:highlight>
                  <a:srgbClr val="FEFDFA"/>
                </a:highlight>
              </a:rPr>
              <a:t>SVR (Support Vector Regression)</a:t>
            </a:r>
            <a:r>
              <a:rPr lang="en" sz="1300">
                <a:solidFill>
                  <a:srgbClr val="333333"/>
                </a:solidFill>
                <a:highlight>
                  <a:srgbClr val="FEFDFA"/>
                </a:highlight>
              </a:rPr>
              <a:t> is used for regression problems.</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None/>
            </a:pPr>
            <a:r>
              <a:rPr b="1" lang="en" sz="1300">
                <a:solidFill>
                  <a:srgbClr val="333333"/>
                </a:solidFill>
                <a:highlight>
                  <a:srgbClr val="FEFDFA"/>
                </a:highlight>
              </a:rPr>
              <a:t>4. Stability:</a:t>
            </a:r>
            <a:r>
              <a:rPr lang="en" sz="1300">
                <a:solidFill>
                  <a:srgbClr val="333333"/>
                </a:solidFill>
                <a:highlight>
                  <a:srgbClr val="FEFDFA"/>
                </a:highlight>
              </a:rPr>
              <a:t> A small change to the data does not greatly affect the hyperplane and hence the SVM. So the SVM model is stable.</a:t>
            </a:r>
            <a:endParaRPr b="1" sz="1900">
              <a:solidFill>
                <a:srgbClr val="202124"/>
              </a:solidFill>
              <a:highlight>
                <a:srgbClr val="FFFFFF"/>
              </a:highlight>
              <a:latin typeface="Roboto"/>
              <a:ea typeface="Roboto"/>
              <a:cs typeface="Roboto"/>
              <a:sym typeface="Roboto"/>
            </a:endParaRPr>
          </a:p>
        </p:txBody>
      </p:sp>
      <p:sp>
        <p:nvSpPr>
          <p:cNvPr id="270" name="Google Shape;270;p45"/>
          <p:cNvSpPr txBox="1"/>
          <p:nvPr/>
        </p:nvSpPr>
        <p:spPr>
          <a:xfrm>
            <a:off x="1064800" y="8122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Support Vector Machine</a:t>
            </a:r>
            <a:endParaRPr sz="3500">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nvSpPr>
        <p:spPr>
          <a:xfrm>
            <a:off x="717400" y="1543050"/>
            <a:ext cx="7561800" cy="31092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 sz="1200">
                <a:solidFill>
                  <a:srgbClr val="333333"/>
                </a:solidFill>
                <a:highlight>
                  <a:srgbClr val="FEFDFA"/>
                </a:highlight>
              </a:rPr>
              <a:t>1. Choosing an appropriate Kernel function is difficult:</a:t>
            </a:r>
            <a:r>
              <a:rPr lang="en" sz="1200">
                <a:solidFill>
                  <a:srgbClr val="333333"/>
                </a:solidFill>
                <a:highlight>
                  <a:srgbClr val="FEFDFA"/>
                </a:highlight>
              </a:rPr>
              <a:t> Choosing an appropriate Kernel function (to handle the non-linear data) is not an easy task. It could be tricky and complex. In case of using a high dimension Kernel, you might generate too many support vectors which reduce the training speed drastically.</a:t>
            </a:r>
            <a:endParaRPr sz="1200">
              <a:solidFill>
                <a:srgbClr val="333333"/>
              </a:solidFill>
              <a:highlight>
                <a:srgbClr val="FEFDFA"/>
              </a:highlight>
            </a:endParaRPr>
          </a:p>
          <a:p>
            <a:pPr indent="0" lvl="0" marL="457200" rtl="0" algn="l">
              <a:lnSpc>
                <a:spcPct val="115000"/>
              </a:lnSpc>
              <a:spcBef>
                <a:spcPts val="1200"/>
              </a:spcBef>
              <a:spcAft>
                <a:spcPts val="0"/>
              </a:spcAft>
              <a:buClr>
                <a:schemeClr val="dk1"/>
              </a:buClr>
              <a:buSzPts val="1100"/>
              <a:buFont typeface="Arial"/>
              <a:buNone/>
            </a:pPr>
            <a:r>
              <a:rPr b="1" lang="en" sz="1200">
                <a:solidFill>
                  <a:srgbClr val="333333"/>
                </a:solidFill>
                <a:highlight>
                  <a:srgbClr val="FEFDFA"/>
                </a:highlight>
              </a:rPr>
              <a:t>2. Extensive memory requirement:</a:t>
            </a:r>
            <a:r>
              <a:rPr lang="en" sz="1200">
                <a:solidFill>
                  <a:srgbClr val="333333"/>
                </a:solidFill>
                <a:highlight>
                  <a:srgbClr val="FEFDFA"/>
                </a:highlight>
              </a:rPr>
              <a:t> Algorithmic complexity and </a:t>
            </a:r>
            <a:r>
              <a:rPr lang="en" sz="1200">
                <a:solidFill>
                  <a:srgbClr val="333333"/>
                </a:solidFill>
                <a:highlight>
                  <a:srgbClr val="FEFDFA"/>
                </a:highlight>
              </a:rPr>
              <a:t>m</a:t>
            </a:r>
            <a:r>
              <a:rPr lang="en" sz="1200">
                <a:solidFill>
                  <a:srgbClr val="333333"/>
                </a:solidFill>
                <a:highlight>
                  <a:srgbClr val="FEFDFA"/>
                </a:highlight>
              </a:rPr>
              <a:t>emory requirements of SVM are very high. You need a lot of memory since you have to store all the support vectors in the memory and this number grows abruptly with the training dataset size.</a:t>
            </a:r>
            <a:endParaRPr sz="1200">
              <a:solidFill>
                <a:srgbClr val="333333"/>
              </a:solidFill>
              <a:highlight>
                <a:srgbClr val="FEFDFA"/>
              </a:highlight>
            </a:endParaRPr>
          </a:p>
          <a:p>
            <a:pPr indent="0" lvl="0" marL="457200" rtl="0" algn="l">
              <a:lnSpc>
                <a:spcPct val="115000"/>
              </a:lnSpc>
              <a:spcBef>
                <a:spcPts val="1200"/>
              </a:spcBef>
              <a:spcAft>
                <a:spcPts val="0"/>
              </a:spcAft>
              <a:buNone/>
            </a:pPr>
            <a:r>
              <a:rPr b="1" lang="en" sz="1200">
                <a:solidFill>
                  <a:srgbClr val="333333"/>
                </a:solidFill>
                <a:highlight>
                  <a:srgbClr val="FEFDFA"/>
                </a:highlight>
              </a:rPr>
              <a:t>3. Requires Feature Scaling:</a:t>
            </a:r>
            <a:r>
              <a:rPr lang="en" sz="1200">
                <a:solidFill>
                  <a:srgbClr val="333333"/>
                </a:solidFill>
                <a:highlight>
                  <a:srgbClr val="FEFDFA"/>
                </a:highlight>
              </a:rPr>
              <a:t> One must do feature scaling of variables before applying SVM.</a:t>
            </a:r>
            <a:endParaRPr sz="1200">
              <a:solidFill>
                <a:srgbClr val="333333"/>
              </a:solidFill>
              <a:highlight>
                <a:srgbClr val="FEFDFA"/>
              </a:highlight>
            </a:endParaRPr>
          </a:p>
          <a:p>
            <a:pPr indent="0" lvl="0" marL="457200" rtl="0" algn="l">
              <a:lnSpc>
                <a:spcPct val="115000"/>
              </a:lnSpc>
              <a:spcBef>
                <a:spcPts val="1200"/>
              </a:spcBef>
              <a:spcAft>
                <a:spcPts val="0"/>
              </a:spcAft>
              <a:buClr>
                <a:schemeClr val="dk1"/>
              </a:buClr>
              <a:buSzPts val="1100"/>
              <a:buFont typeface="Arial"/>
              <a:buNone/>
            </a:pPr>
            <a:r>
              <a:rPr b="1" lang="en" sz="1200">
                <a:solidFill>
                  <a:srgbClr val="333333"/>
                </a:solidFill>
                <a:highlight>
                  <a:srgbClr val="FEFDFA"/>
                </a:highlight>
              </a:rPr>
              <a:t>4. Long training time:</a:t>
            </a:r>
            <a:r>
              <a:rPr lang="en" sz="1200">
                <a:solidFill>
                  <a:srgbClr val="333333"/>
                </a:solidFill>
                <a:highlight>
                  <a:srgbClr val="FEFDFA"/>
                </a:highlight>
              </a:rPr>
              <a:t> SVM takes a long training time on large datasets.</a:t>
            </a:r>
            <a:endParaRPr sz="1200">
              <a:solidFill>
                <a:srgbClr val="333333"/>
              </a:solidFill>
              <a:highlight>
                <a:srgbClr val="FEFDFA"/>
              </a:highlight>
            </a:endParaRPr>
          </a:p>
          <a:p>
            <a:pPr indent="0" lvl="0" marL="457200" rtl="0" algn="l">
              <a:lnSpc>
                <a:spcPct val="115000"/>
              </a:lnSpc>
              <a:spcBef>
                <a:spcPts val="1200"/>
              </a:spcBef>
              <a:spcAft>
                <a:spcPts val="1200"/>
              </a:spcAft>
              <a:buNone/>
            </a:pPr>
            <a:r>
              <a:rPr b="1" lang="en" sz="1200">
                <a:solidFill>
                  <a:srgbClr val="333333"/>
                </a:solidFill>
                <a:highlight>
                  <a:srgbClr val="FEFDFA"/>
                </a:highlight>
              </a:rPr>
              <a:t>5. Difficult to interpret:</a:t>
            </a:r>
            <a:r>
              <a:rPr lang="en" sz="1200">
                <a:solidFill>
                  <a:srgbClr val="333333"/>
                </a:solidFill>
                <a:highlight>
                  <a:srgbClr val="FEFDFA"/>
                </a:highlight>
              </a:rPr>
              <a:t> SVM model is difficult to understand and interpret by human beings unlike Decision Trees.</a:t>
            </a:r>
            <a:endParaRPr b="1">
              <a:solidFill>
                <a:srgbClr val="202124"/>
              </a:solidFill>
              <a:highlight>
                <a:srgbClr val="FFFFFF"/>
              </a:highlight>
              <a:latin typeface="Roboto"/>
              <a:ea typeface="Roboto"/>
              <a:cs typeface="Roboto"/>
              <a:sym typeface="Roboto"/>
            </a:endParaRPr>
          </a:p>
        </p:txBody>
      </p:sp>
      <p:sp>
        <p:nvSpPr>
          <p:cNvPr id="276" name="Google Shape;276;p46"/>
          <p:cNvSpPr txBox="1"/>
          <p:nvPr/>
        </p:nvSpPr>
        <p:spPr>
          <a:xfrm>
            <a:off x="1064800" y="81225"/>
            <a:ext cx="68670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t>
            </a:r>
            <a:r>
              <a:rPr lang="en" sz="3500">
                <a:solidFill>
                  <a:schemeClr val="dk1"/>
                </a:solidFill>
                <a:latin typeface="Old Standard TT"/>
                <a:ea typeface="Old Standard TT"/>
                <a:cs typeface="Old Standard TT"/>
                <a:sym typeface="Old Standard TT"/>
              </a:rPr>
              <a:t>Support Vector Machine</a:t>
            </a:r>
            <a:endParaRPr sz="35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t/>
            </a:r>
            <a:endParaRPr sz="3500">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NAIVE BAYES</a:t>
            </a:r>
            <a:endParaRPr sz="5000">
              <a:latin typeface="Old Standard TT"/>
              <a:ea typeface="Old Standard TT"/>
              <a:cs typeface="Old Standard TT"/>
              <a:sym typeface="Old Standard T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pic>
        <p:nvPicPr>
          <p:cNvPr id="287" name="Google Shape;287;p48"/>
          <p:cNvPicPr preferRelativeResize="0"/>
          <p:nvPr/>
        </p:nvPicPr>
        <p:blipFill>
          <a:blip r:embed="rId3">
            <a:alphaModFix/>
          </a:blip>
          <a:stretch>
            <a:fillRect/>
          </a:stretch>
        </p:blipFill>
        <p:spPr>
          <a:xfrm>
            <a:off x="152400" y="2787400"/>
            <a:ext cx="8839201" cy="1430052"/>
          </a:xfrm>
          <a:prstGeom prst="rect">
            <a:avLst/>
          </a:prstGeom>
          <a:noFill/>
          <a:ln>
            <a:noFill/>
          </a:ln>
        </p:spPr>
      </p:pic>
      <p:pic>
        <p:nvPicPr>
          <p:cNvPr id="288" name="Google Shape;288;p48"/>
          <p:cNvPicPr preferRelativeResize="0"/>
          <p:nvPr/>
        </p:nvPicPr>
        <p:blipFill>
          <a:blip r:embed="rId4">
            <a:alphaModFix/>
          </a:blip>
          <a:stretch>
            <a:fillRect/>
          </a:stretch>
        </p:blipFill>
        <p:spPr>
          <a:xfrm>
            <a:off x="261675" y="1141700"/>
            <a:ext cx="8659750" cy="143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Naive Bayes</a:t>
            </a:r>
            <a:endParaRPr/>
          </a:p>
        </p:txBody>
      </p:sp>
      <p:pic>
        <p:nvPicPr>
          <p:cNvPr id="294" name="Google Shape;294;p49"/>
          <p:cNvPicPr preferRelativeResize="0"/>
          <p:nvPr/>
        </p:nvPicPr>
        <p:blipFill>
          <a:blip r:embed="rId3">
            <a:alphaModFix/>
          </a:blip>
          <a:stretch>
            <a:fillRect/>
          </a:stretch>
        </p:blipFill>
        <p:spPr>
          <a:xfrm>
            <a:off x="93225" y="1681800"/>
            <a:ext cx="8864300" cy="3019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nvSpPr>
        <p:spPr>
          <a:xfrm>
            <a:off x="691825" y="1588150"/>
            <a:ext cx="7561800" cy="1800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rgbClr val="333333"/>
                </a:solidFill>
                <a:highlight>
                  <a:srgbClr val="FEFDFA"/>
                </a:highlight>
              </a:rPr>
              <a:t>1. When assumption of independent predictors holds true, a Naive Bayes classifier performs better as compared to other models.</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EFDFA"/>
                </a:highlight>
              </a:rPr>
              <a:t>2. Naive Bayes requires a small amount of training data to estimate the test data. So, the training period is less.</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EFDFA"/>
              </a:highlight>
            </a:endParaRPr>
          </a:p>
          <a:p>
            <a:pPr indent="0" lvl="0" marL="0" rtl="0" algn="l">
              <a:spcBef>
                <a:spcPts val="0"/>
              </a:spcBef>
              <a:spcAft>
                <a:spcPts val="0"/>
              </a:spcAft>
              <a:buNone/>
            </a:pPr>
            <a:r>
              <a:rPr lang="en" sz="1500">
                <a:solidFill>
                  <a:srgbClr val="333333"/>
                </a:solidFill>
                <a:highlight>
                  <a:srgbClr val="FEFDFA"/>
                </a:highlight>
              </a:rPr>
              <a:t>3. Naive Bayes is also easy to implement.</a:t>
            </a:r>
            <a:endParaRPr b="1" sz="1800">
              <a:solidFill>
                <a:srgbClr val="333333"/>
              </a:solidFill>
              <a:highlight>
                <a:srgbClr val="FEFDFA"/>
              </a:highlight>
            </a:endParaRPr>
          </a:p>
        </p:txBody>
      </p:sp>
      <p:sp>
        <p:nvSpPr>
          <p:cNvPr id="300" name="Google Shape;300;p50"/>
          <p:cNvSpPr txBox="1"/>
          <p:nvPr/>
        </p:nvSpPr>
        <p:spPr>
          <a:xfrm>
            <a:off x="1055775" y="433150"/>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Naive Bayes</a:t>
            </a:r>
            <a:endParaRPr sz="3500">
              <a:latin typeface="Old Standard TT"/>
              <a:ea typeface="Old Standard TT"/>
              <a:cs typeface="Old Standard TT"/>
              <a:sym typeface="Old Standard T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nvSpPr>
        <p:spPr>
          <a:xfrm>
            <a:off x="717400" y="1543050"/>
            <a:ext cx="7561800" cy="26937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lang="en" sz="1500">
                <a:solidFill>
                  <a:srgbClr val="333333"/>
                </a:solidFill>
                <a:highlight>
                  <a:srgbClr val="FEFDFA"/>
                </a:highlight>
              </a:rPr>
              <a:t>1. Main imitation of Naive Bayes is the </a:t>
            </a:r>
            <a:r>
              <a:rPr b="1" lang="en" sz="1500">
                <a:solidFill>
                  <a:srgbClr val="333333"/>
                </a:solidFill>
                <a:highlight>
                  <a:srgbClr val="FEFDFA"/>
                </a:highlight>
              </a:rPr>
              <a:t>assumption of independent predictors</a:t>
            </a:r>
            <a:r>
              <a:rPr lang="en" sz="1500">
                <a:solidFill>
                  <a:srgbClr val="333333"/>
                </a:solidFill>
                <a:highlight>
                  <a:srgbClr val="FEFDFA"/>
                </a:highlight>
              </a:rPr>
              <a:t>. Naive Bayes implicitly assumes that all the attributes are mutually independent. In real life, it is almost impossible that we get a set of predictors which are completely independent.</a:t>
            </a:r>
            <a:endParaRPr sz="1500">
              <a:solidFill>
                <a:srgbClr val="333333"/>
              </a:solidFill>
              <a:highlight>
                <a:srgbClr val="FEFDFA"/>
              </a:highlight>
            </a:endParaRPr>
          </a:p>
          <a:p>
            <a:pPr indent="0" lvl="0" marL="457200" rtl="0" algn="l">
              <a:lnSpc>
                <a:spcPct val="115000"/>
              </a:lnSpc>
              <a:spcBef>
                <a:spcPts val="1200"/>
              </a:spcBef>
              <a:spcAft>
                <a:spcPts val="1200"/>
              </a:spcAft>
              <a:buNone/>
            </a:pPr>
            <a:r>
              <a:rPr lang="en" sz="1500">
                <a:solidFill>
                  <a:srgbClr val="333333"/>
                </a:solidFill>
                <a:highlight>
                  <a:srgbClr val="FEFDFA"/>
                </a:highlight>
              </a:rPr>
              <a:t>2. If categorical variable has a category in test data set, which was not observed in training data set, then model will assign a 0 (zero) probability and will be unable to make a prediction. This is often known as </a:t>
            </a:r>
            <a:r>
              <a:rPr b="1" lang="en" sz="1500">
                <a:solidFill>
                  <a:srgbClr val="333333"/>
                </a:solidFill>
                <a:highlight>
                  <a:srgbClr val="FEFDFA"/>
                </a:highlight>
              </a:rPr>
              <a:t>Zero Frequency</a:t>
            </a:r>
            <a:r>
              <a:rPr lang="en" sz="1500">
                <a:solidFill>
                  <a:srgbClr val="333333"/>
                </a:solidFill>
                <a:highlight>
                  <a:srgbClr val="FEFDFA"/>
                </a:highlight>
              </a:rPr>
              <a:t>. To solve this, we can use the smoothing technique. One of the simplest smoothing techniques is called </a:t>
            </a:r>
            <a:r>
              <a:rPr b="1" lang="en" sz="1500">
                <a:solidFill>
                  <a:srgbClr val="333333"/>
                </a:solidFill>
                <a:highlight>
                  <a:srgbClr val="FEFDFA"/>
                </a:highlight>
              </a:rPr>
              <a:t>Laplace estimation</a:t>
            </a:r>
            <a:r>
              <a:rPr lang="en" sz="1500">
                <a:solidFill>
                  <a:srgbClr val="333333"/>
                </a:solidFill>
                <a:highlight>
                  <a:srgbClr val="FEFDFA"/>
                </a:highlight>
              </a:rPr>
              <a:t>.</a:t>
            </a:r>
            <a:endParaRPr b="1" sz="1700">
              <a:solidFill>
                <a:srgbClr val="333333"/>
              </a:solidFill>
              <a:highlight>
                <a:srgbClr val="FEFDFA"/>
              </a:highlight>
            </a:endParaRPr>
          </a:p>
        </p:txBody>
      </p:sp>
      <p:sp>
        <p:nvSpPr>
          <p:cNvPr id="306" name="Google Shape;306;p51"/>
          <p:cNvSpPr txBox="1"/>
          <p:nvPr/>
        </p:nvSpPr>
        <p:spPr>
          <a:xfrm>
            <a:off x="1064800" y="3429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t>
            </a:r>
            <a:r>
              <a:rPr lang="en" sz="3500">
                <a:solidFill>
                  <a:schemeClr val="dk1"/>
                </a:solidFill>
                <a:latin typeface="Old Standard TT"/>
                <a:ea typeface="Old Standard TT"/>
                <a:cs typeface="Old Standard TT"/>
                <a:sym typeface="Old Standard TT"/>
              </a:rPr>
              <a:t>Naive Bayes</a:t>
            </a:r>
            <a:endParaRPr sz="35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512700" y="1427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solidFill>
                  <a:schemeClr val="lt2"/>
                </a:solidFill>
              </a:rPr>
              <a:t>Mammographic Mass Data</a:t>
            </a:r>
            <a:endParaRPr sz="6100"/>
          </a:p>
        </p:txBody>
      </p:sp>
      <p:sp>
        <p:nvSpPr>
          <p:cNvPr id="76" name="Google Shape;76;p16"/>
          <p:cNvSpPr txBox="1"/>
          <p:nvPr/>
        </p:nvSpPr>
        <p:spPr>
          <a:xfrm>
            <a:off x="1973250" y="1479875"/>
            <a:ext cx="6193200" cy="389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AutoNum type="alphaUcPeriod"/>
            </a:pPr>
            <a:r>
              <a:rPr lang="en">
                <a:solidFill>
                  <a:schemeClr val="lt1"/>
                </a:solidFill>
                <a:latin typeface="Old Standard TT"/>
                <a:ea typeface="Old Standard TT"/>
                <a:cs typeface="Old Standard TT"/>
                <a:sym typeface="Old Standard TT"/>
              </a:rPr>
              <a:t>Original owners of database:</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Prof. Dr. Rüdiger Schulz-Wendtland</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Institute of Radiology, Gynaecological Radiology,</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University Erlangen-Nuremberg</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91054 Erlangen, Germany</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B. 	Donor of database:</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Matthias Elter</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Fraunhofer Institute for Integrated Circuits (IIS)</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Image Processing and Medical Engineering Department (BMT) </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Am Wolfsmantel 33</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91058 Erlangen, Germany</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matthias.elter@iis.fraunhofer.de</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(49) 9131-7767327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700">
              <a:solidFill>
                <a:schemeClr val="lt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nvSpPr>
        <p:spPr>
          <a:xfrm>
            <a:off x="153425" y="1317450"/>
            <a:ext cx="9050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ARTIFICIAL NEURAL NETWORKS</a:t>
            </a:r>
            <a:endParaRPr sz="5000">
              <a:latin typeface="Old Standard TT"/>
              <a:ea typeface="Old Standard TT"/>
              <a:cs typeface="Old Standard TT"/>
              <a:sym typeface="Old Standard T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KERAS</a:t>
            </a:r>
            <a:endParaRPr sz="3500"/>
          </a:p>
          <a:p>
            <a:pPr indent="0" lvl="0" marL="457200" rtl="0" algn="ctr">
              <a:spcBef>
                <a:spcPts val="0"/>
              </a:spcBef>
              <a:spcAft>
                <a:spcPts val="0"/>
              </a:spcAft>
              <a:buNone/>
            </a:pPr>
            <a:r>
              <a:rPr lang="en" sz="2000"/>
              <a:t>(TENSORFLOW)</a:t>
            </a:r>
            <a:endParaRPr sz="2000"/>
          </a:p>
        </p:txBody>
      </p:sp>
      <p:pic>
        <p:nvPicPr>
          <p:cNvPr id="317" name="Google Shape;317;p53"/>
          <p:cNvPicPr preferRelativeResize="0"/>
          <p:nvPr/>
        </p:nvPicPr>
        <p:blipFill>
          <a:blip r:embed="rId3">
            <a:alphaModFix/>
          </a:blip>
          <a:stretch>
            <a:fillRect/>
          </a:stretch>
        </p:blipFill>
        <p:spPr>
          <a:xfrm>
            <a:off x="152400" y="1515075"/>
            <a:ext cx="8839201" cy="241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KERAS</a:t>
            </a:r>
            <a:endParaRPr sz="3500"/>
          </a:p>
          <a:p>
            <a:pPr indent="0" lvl="0" marL="457200" rtl="0" algn="ctr">
              <a:spcBef>
                <a:spcPts val="0"/>
              </a:spcBef>
              <a:spcAft>
                <a:spcPts val="0"/>
              </a:spcAft>
              <a:buNone/>
            </a:pPr>
            <a:r>
              <a:rPr lang="en" sz="2000"/>
              <a:t>(TENSORFLOW)</a:t>
            </a:r>
            <a:endParaRPr sz="2000"/>
          </a:p>
        </p:txBody>
      </p:sp>
      <p:sp>
        <p:nvSpPr>
          <p:cNvPr id="323" name="Google Shape;323;p54"/>
          <p:cNvSpPr txBox="1"/>
          <p:nvPr/>
        </p:nvSpPr>
        <p:spPr>
          <a:xfrm>
            <a:off x="845250" y="1263325"/>
            <a:ext cx="745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ADDING OPTIMIZER , DROPOUT AND REGULARISATION (L2) TO AVOID OVERFITTING</a:t>
            </a:r>
            <a:endParaRPr>
              <a:latin typeface="Old Standard TT"/>
              <a:ea typeface="Old Standard TT"/>
              <a:cs typeface="Old Standard TT"/>
              <a:sym typeface="Old Standard TT"/>
            </a:endParaRPr>
          </a:p>
        </p:txBody>
      </p:sp>
      <p:pic>
        <p:nvPicPr>
          <p:cNvPr id="324" name="Google Shape;324;p54"/>
          <p:cNvPicPr preferRelativeResize="0"/>
          <p:nvPr/>
        </p:nvPicPr>
        <p:blipFill>
          <a:blip r:embed="rId3">
            <a:alphaModFix/>
          </a:blip>
          <a:stretch>
            <a:fillRect/>
          </a:stretch>
        </p:blipFill>
        <p:spPr>
          <a:xfrm>
            <a:off x="1140475" y="1923950"/>
            <a:ext cx="6863055" cy="3175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Visual Representation Of Model</a:t>
            </a:r>
            <a:endParaRPr sz="3500"/>
          </a:p>
          <a:p>
            <a:pPr indent="0" lvl="0" marL="0" rtl="0" algn="l">
              <a:spcBef>
                <a:spcPts val="0"/>
              </a:spcBef>
              <a:spcAft>
                <a:spcPts val="0"/>
              </a:spcAft>
              <a:buNone/>
            </a:pPr>
            <a:r>
              <a:t/>
            </a:r>
            <a:endParaRPr sz="2000"/>
          </a:p>
        </p:txBody>
      </p:sp>
      <p:pic>
        <p:nvPicPr>
          <p:cNvPr id="330" name="Google Shape;330;p55"/>
          <p:cNvPicPr preferRelativeResize="0"/>
          <p:nvPr/>
        </p:nvPicPr>
        <p:blipFill>
          <a:blip r:embed="rId3">
            <a:alphaModFix/>
          </a:blip>
          <a:stretch>
            <a:fillRect/>
          </a:stretch>
        </p:blipFill>
        <p:spPr>
          <a:xfrm rot="-5400000">
            <a:off x="2722150" y="-956513"/>
            <a:ext cx="3699700" cy="7742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after 20 epochs</a:t>
            </a:r>
            <a:endParaRPr sz="3500"/>
          </a:p>
          <a:p>
            <a:pPr indent="0" lvl="0" marL="457200" rtl="0" algn="ctr">
              <a:spcBef>
                <a:spcPts val="0"/>
              </a:spcBef>
              <a:spcAft>
                <a:spcPts val="0"/>
              </a:spcAft>
              <a:buNone/>
            </a:pPr>
            <a:r>
              <a:rPr lang="en" sz="2000"/>
              <a:t>Test-Train Split 66% , batchSize = 1</a:t>
            </a:r>
            <a:endParaRPr sz="2000"/>
          </a:p>
        </p:txBody>
      </p:sp>
      <p:pic>
        <p:nvPicPr>
          <p:cNvPr id="336" name="Google Shape;336;p56"/>
          <p:cNvPicPr preferRelativeResize="0"/>
          <p:nvPr/>
        </p:nvPicPr>
        <p:blipFill>
          <a:blip r:embed="rId3">
            <a:alphaModFix/>
          </a:blip>
          <a:stretch>
            <a:fillRect/>
          </a:stretch>
        </p:blipFill>
        <p:spPr>
          <a:xfrm>
            <a:off x="152400" y="2128813"/>
            <a:ext cx="8839204" cy="366861"/>
          </a:xfrm>
          <a:prstGeom prst="rect">
            <a:avLst/>
          </a:prstGeom>
          <a:noFill/>
          <a:ln>
            <a:noFill/>
          </a:ln>
        </p:spPr>
      </p:pic>
      <p:pic>
        <p:nvPicPr>
          <p:cNvPr id="337" name="Google Shape;337;p56"/>
          <p:cNvPicPr preferRelativeResize="0"/>
          <p:nvPr/>
        </p:nvPicPr>
        <p:blipFill>
          <a:blip r:embed="rId4">
            <a:alphaModFix/>
          </a:blip>
          <a:stretch>
            <a:fillRect/>
          </a:stretch>
        </p:blipFill>
        <p:spPr>
          <a:xfrm>
            <a:off x="494625" y="3022925"/>
            <a:ext cx="3439699" cy="1968175"/>
          </a:xfrm>
          <a:prstGeom prst="rect">
            <a:avLst/>
          </a:prstGeom>
          <a:noFill/>
          <a:ln>
            <a:noFill/>
          </a:ln>
        </p:spPr>
      </p:pic>
      <p:sp>
        <p:nvSpPr>
          <p:cNvPr id="338" name="Google Shape;338;p56"/>
          <p:cNvSpPr txBox="1"/>
          <p:nvPr/>
        </p:nvSpPr>
        <p:spPr>
          <a:xfrm>
            <a:off x="567613" y="2495675"/>
            <a:ext cx="3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Loss VS Epochs Of </a:t>
            </a:r>
            <a:r>
              <a:rPr lang="en">
                <a:latin typeface="Old Standard TT"/>
                <a:ea typeface="Old Standard TT"/>
                <a:cs typeface="Old Standard TT"/>
                <a:sym typeface="Old Standard TT"/>
              </a:rPr>
              <a:t>the</a:t>
            </a:r>
            <a:r>
              <a:rPr lang="en">
                <a:latin typeface="Old Standard TT"/>
                <a:ea typeface="Old Standard TT"/>
                <a:cs typeface="Old Standard TT"/>
                <a:sym typeface="Old Standard TT"/>
              </a:rPr>
              <a:t> Model</a:t>
            </a:r>
            <a:endParaRPr>
              <a:latin typeface="Old Standard TT"/>
              <a:ea typeface="Old Standard TT"/>
              <a:cs typeface="Old Standard TT"/>
              <a:sym typeface="Old Standard TT"/>
            </a:endParaRPr>
          </a:p>
        </p:txBody>
      </p:sp>
      <p:sp>
        <p:nvSpPr>
          <p:cNvPr id="339" name="Google Shape;339;p56"/>
          <p:cNvSpPr txBox="1"/>
          <p:nvPr/>
        </p:nvSpPr>
        <p:spPr>
          <a:xfrm>
            <a:off x="5052500" y="2495675"/>
            <a:ext cx="3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Accuracy VS Epochs Of the Model</a:t>
            </a:r>
            <a:endParaRPr>
              <a:latin typeface="Old Standard TT"/>
              <a:ea typeface="Old Standard TT"/>
              <a:cs typeface="Old Standard TT"/>
              <a:sym typeface="Old Standard TT"/>
            </a:endParaRPr>
          </a:p>
        </p:txBody>
      </p:sp>
      <p:pic>
        <p:nvPicPr>
          <p:cNvPr id="340" name="Google Shape;340;p56"/>
          <p:cNvPicPr preferRelativeResize="0"/>
          <p:nvPr/>
        </p:nvPicPr>
        <p:blipFill>
          <a:blip r:embed="rId5">
            <a:alphaModFix/>
          </a:blip>
          <a:stretch>
            <a:fillRect/>
          </a:stretch>
        </p:blipFill>
        <p:spPr>
          <a:xfrm>
            <a:off x="5403425" y="2951875"/>
            <a:ext cx="3132974" cy="1968175"/>
          </a:xfrm>
          <a:prstGeom prst="rect">
            <a:avLst/>
          </a:prstGeom>
          <a:noFill/>
          <a:ln>
            <a:noFill/>
          </a:ln>
        </p:spPr>
      </p:pic>
      <p:pic>
        <p:nvPicPr>
          <p:cNvPr id="341" name="Google Shape;341;p56"/>
          <p:cNvPicPr preferRelativeResize="0"/>
          <p:nvPr/>
        </p:nvPicPr>
        <p:blipFill>
          <a:blip r:embed="rId6">
            <a:alphaModFix/>
          </a:blip>
          <a:stretch>
            <a:fillRect/>
          </a:stretch>
        </p:blipFill>
        <p:spPr>
          <a:xfrm>
            <a:off x="767025" y="1218300"/>
            <a:ext cx="7282101" cy="868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after 50 epochs</a:t>
            </a:r>
            <a:endParaRPr sz="3500"/>
          </a:p>
          <a:p>
            <a:pPr indent="0" lvl="0" marL="457200" rtl="0" algn="ctr">
              <a:spcBef>
                <a:spcPts val="0"/>
              </a:spcBef>
              <a:spcAft>
                <a:spcPts val="0"/>
              </a:spcAft>
              <a:buNone/>
            </a:pPr>
            <a:r>
              <a:rPr lang="en" sz="2000"/>
              <a:t>Test-Train Split 66% , batchSize = 4</a:t>
            </a:r>
            <a:endParaRPr sz="2000"/>
          </a:p>
        </p:txBody>
      </p:sp>
      <p:sp>
        <p:nvSpPr>
          <p:cNvPr id="347" name="Google Shape;347;p57"/>
          <p:cNvSpPr txBox="1"/>
          <p:nvPr/>
        </p:nvSpPr>
        <p:spPr>
          <a:xfrm>
            <a:off x="567613" y="2495675"/>
            <a:ext cx="3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Loss VS Epochs Of the Model</a:t>
            </a:r>
            <a:endParaRPr>
              <a:latin typeface="Old Standard TT"/>
              <a:ea typeface="Old Standard TT"/>
              <a:cs typeface="Old Standard TT"/>
              <a:sym typeface="Old Standard TT"/>
            </a:endParaRPr>
          </a:p>
        </p:txBody>
      </p:sp>
      <p:sp>
        <p:nvSpPr>
          <p:cNvPr id="348" name="Google Shape;348;p57"/>
          <p:cNvSpPr txBox="1"/>
          <p:nvPr/>
        </p:nvSpPr>
        <p:spPr>
          <a:xfrm>
            <a:off x="5052500" y="2495675"/>
            <a:ext cx="3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Accuracy VS Epochs Of the Model</a:t>
            </a:r>
            <a:endParaRPr>
              <a:latin typeface="Old Standard TT"/>
              <a:ea typeface="Old Standard TT"/>
              <a:cs typeface="Old Standard TT"/>
              <a:sym typeface="Old Standard TT"/>
            </a:endParaRPr>
          </a:p>
        </p:txBody>
      </p:sp>
      <p:pic>
        <p:nvPicPr>
          <p:cNvPr id="349" name="Google Shape;349;p57"/>
          <p:cNvPicPr preferRelativeResize="0"/>
          <p:nvPr/>
        </p:nvPicPr>
        <p:blipFill>
          <a:blip r:embed="rId3">
            <a:alphaModFix/>
          </a:blip>
          <a:stretch>
            <a:fillRect/>
          </a:stretch>
        </p:blipFill>
        <p:spPr>
          <a:xfrm>
            <a:off x="788075" y="1172575"/>
            <a:ext cx="7567849" cy="929875"/>
          </a:xfrm>
          <a:prstGeom prst="rect">
            <a:avLst/>
          </a:prstGeom>
          <a:noFill/>
          <a:ln>
            <a:noFill/>
          </a:ln>
        </p:spPr>
      </p:pic>
      <p:pic>
        <p:nvPicPr>
          <p:cNvPr id="350" name="Google Shape;350;p57"/>
          <p:cNvPicPr preferRelativeResize="0"/>
          <p:nvPr/>
        </p:nvPicPr>
        <p:blipFill>
          <a:blip r:embed="rId4">
            <a:alphaModFix/>
          </a:blip>
          <a:stretch>
            <a:fillRect/>
          </a:stretch>
        </p:blipFill>
        <p:spPr>
          <a:xfrm>
            <a:off x="481225" y="2102450"/>
            <a:ext cx="8361902" cy="415250"/>
          </a:xfrm>
          <a:prstGeom prst="rect">
            <a:avLst/>
          </a:prstGeom>
          <a:noFill/>
          <a:ln>
            <a:noFill/>
          </a:ln>
        </p:spPr>
      </p:pic>
      <p:pic>
        <p:nvPicPr>
          <p:cNvPr id="351" name="Google Shape;351;p57"/>
          <p:cNvPicPr preferRelativeResize="0"/>
          <p:nvPr/>
        </p:nvPicPr>
        <p:blipFill>
          <a:blip r:embed="rId5">
            <a:alphaModFix/>
          </a:blip>
          <a:stretch>
            <a:fillRect/>
          </a:stretch>
        </p:blipFill>
        <p:spPr>
          <a:xfrm>
            <a:off x="755513" y="2964550"/>
            <a:ext cx="2917930" cy="1942824"/>
          </a:xfrm>
          <a:prstGeom prst="rect">
            <a:avLst/>
          </a:prstGeom>
          <a:noFill/>
          <a:ln>
            <a:noFill/>
          </a:ln>
        </p:spPr>
      </p:pic>
      <p:pic>
        <p:nvPicPr>
          <p:cNvPr id="352" name="Google Shape;352;p57"/>
          <p:cNvPicPr preferRelativeResize="0"/>
          <p:nvPr/>
        </p:nvPicPr>
        <p:blipFill>
          <a:blip r:embed="rId6">
            <a:alphaModFix/>
          </a:blip>
          <a:stretch>
            <a:fillRect/>
          </a:stretch>
        </p:blipFill>
        <p:spPr>
          <a:xfrm>
            <a:off x="5423430" y="2964550"/>
            <a:ext cx="2914237" cy="19428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K-Cross Validation</a:t>
            </a:r>
            <a:endParaRPr sz="2000"/>
          </a:p>
        </p:txBody>
      </p:sp>
      <p:pic>
        <p:nvPicPr>
          <p:cNvPr id="358" name="Google Shape;358;p58"/>
          <p:cNvPicPr preferRelativeResize="0"/>
          <p:nvPr/>
        </p:nvPicPr>
        <p:blipFill>
          <a:blip r:embed="rId3">
            <a:alphaModFix/>
          </a:blip>
          <a:stretch>
            <a:fillRect/>
          </a:stretch>
        </p:blipFill>
        <p:spPr>
          <a:xfrm>
            <a:off x="152400" y="1370700"/>
            <a:ext cx="8839199" cy="342925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Artificial Neural Network</a:t>
            </a:r>
            <a:endParaRPr sz="3500"/>
          </a:p>
          <a:p>
            <a:pPr indent="0" lvl="0" marL="457200" rtl="0" algn="ctr">
              <a:spcBef>
                <a:spcPts val="0"/>
              </a:spcBef>
              <a:spcAft>
                <a:spcPts val="0"/>
              </a:spcAft>
              <a:buNone/>
            </a:pPr>
            <a:r>
              <a:rPr lang="en" sz="2000"/>
              <a:t>(Self Implemented with </a:t>
            </a:r>
            <a:r>
              <a:rPr lang="en" sz="2000"/>
              <a:t>backpropagation</a:t>
            </a:r>
            <a:r>
              <a:rPr lang="en" sz="2000"/>
              <a:t> upto 3 layers)</a:t>
            </a:r>
            <a:endParaRPr sz="2000"/>
          </a:p>
        </p:txBody>
      </p:sp>
      <p:pic>
        <p:nvPicPr>
          <p:cNvPr id="364" name="Google Shape;364;p59"/>
          <p:cNvPicPr preferRelativeResize="0"/>
          <p:nvPr/>
        </p:nvPicPr>
        <p:blipFill>
          <a:blip r:embed="rId3">
            <a:alphaModFix/>
          </a:blip>
          <a:stretch>
            <a:fillRect/>
          </a:stretch>
        </p:blipFill>
        <p:spPr>
          <a:xfrm>
            <a:off x="481225" y="1218300"/>
            <a:ext cx="8301698" cy="1038625"/>
          </a:xfrm>
          <a:prstGeom prst="rect">
            <a:avLst/>
          </a:prstGeom>
          <a:noFill/>
          <a:ln>
            <a:noFill/>
          </a:ln>
        </p:spPr>
      </p:pic>
      <p:pic>
        <p:nvPicPr>
          <p:cNvPr id="365" name="Google Shape;365;p59"/>
          <p:cNvPicPr preferRelativeResize="0"/>
          <p:nvPr/>
        </p:nvPicPr>
        <p:blipFill>
          <a:blip r:embed="rId4">
            <a:alphaModFix/>
          </a:blip>
          <a:stretch>
            <a:fillRect/>
          </a:stretch>
        </p:blipFill>
        <p:spPr>
          <a:xfrm>
            <a:off x="481225" y="2256925"/>
            <a:ext cx="2589585" cy="2581773"/>
          </a:xfrm>
          <a:prstGeom prst="rect">
            <a:avLst/>
          </a:prstGeom>
          <a:noFill/>
          <a:ln>
            <a:noFill/>
          </a:ln>
        </p:spPr>
      </p:pic>
      <p:pic>
        <p:nvPicPr>
          <p:cNvPr id="366" name="Google Shape;366;p59"/>
          <p:cNvPicPr preferRelativeResize="0"/>
          <p:nvPr/>
        </p:nvPicPr>
        <p:blipFill>
          <a:blip r:embed="rId5">
            <a:alphaModFix/>
          </a:blip>
          <a:stretch>
            <a:fillRect/>
          </a:stretch>
        </p:blipFill>
        <p:spPr>
          <a:xfrm>
            <a:off x="3410950" y="2256925"/>
            <a:ext cx="5432176" cy="1975175"/>
          </a:xfrm>
          <a:prstGeom prst="rect">
            <a:avLst/>
          </a:prstGeom>
          <a:noFill/>
          <a:ln>
            <a:noFill/>
          </a:ln>
        </p:spPr>
      </p:pic>
      <p:pic>
        <p:nvPicPr>
          <p:cNvPr id="367" name="Google Shape;367;p59"/>
          <p:cNvPicPr preferRelativeResize="0"/>
          <p:nvPr/>
        </p:nvPicPr>
        <p:blipFill>
          <a:blip r:embed="rId6">
            <a:alphaModFix/>
          </a:blip>
          <a:stretch>
            <a:fillRect/>
          </a:stretch>
        </p:blipFill>
        <p:spPr>
          <a:xfrm>
            <a:off x="3456075" y="4232100"/>
            <a:ext cx="4385499" cy="730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Artificial Neural Network</a:t>
            </a:r>
            <a:endParaRPr sz="3500"/>
          </a:p>
          <a:p>
            <a:pPr indent="0" lvl="0" marL="457200" rtl="0" algn="ctr">
              <a:spcBef>
                <a:spcPts val="0"/>
              </a:spcBef>
              <a:spcAft>
                <a:spcPts val="0"/>
              </a:spcAft>
              <a:buNone/>
            </a:pPr>
            <a:r>
              <a:rPr lang="en" sz="2000"/>
              <a:t>(Self Implemented with backpropagation upto 3 layers)</a:t>
            </a:r>
            <a:endParaRPr sz="2000"/>
          </a:p>
        </p:txBody>
      </p:sp>
      <p:pic>
        <p:nvPicPr>
          <p:cNvPr id="373" name="Google Shape;373;p60"/>
          <p:cNvPicPr preferRelativeResize="0"/>
          <p:nvPr/>
        </p:nvPicPr>
        <p:blipFill>
          <a:blip r:embed="rId3">
            <a:alphaModFix/>
          </a:blip>
          <a:stretch>
            <a:fillRect/>
          </a:stretch>
        </p:blipFill>
        <p:spPr>
          <a:xfrm>
            <a:off x="351925" y="1263325"/>
            <a:ext cx="8199974" cy="3654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0.1</a:t>
            </a:r>
            <a:r>
              <a:rPr lang="en" sz="3000"/>
              <a:t> , 10 Epochs</a:t>
            </a:r>
            <a:endParaRPr sz="3000"/>
          </a:p>
        </p:txBody>
      </p:sp>
      <p:pic>
        <p:nvPicPr>
          <p:cNvPr id="379" name="Google Shape;379;p61"/>
          <p:cNvPicPr preferRelativeResize="0"/>
          <p:nvPr/>
        </p:nvPicPr>
        <p:blipFill>
          <a:blip r:embed="rId3">
            <a:alphaModFix/>
          </a:blip>
          <a:stretch>
            <a:fillRect/>
          </a:stretch>
        </p:blipFill>
        <p:spPr>
          <a:xfrm>
            <a:off x="729925" y="1343625"/>
            <a:ext cx="7553825" cy="362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65500" y="2002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Relevant</a:t>
            </a:r>
            <a:endParaRPr/>
          </a:p>
          <a:p>
            <a:pPr indent="0" lvl="0" marL="0" rtl="0" algn="ctr">
              <a:spcBef>
                <a:spcPts val="0"/>
              </a:spcBef>
              <a:spcAft>
                <a:spcPts val="0"/>
              </a:spcAft>
              <a:buNone/>
            </a:pPr>
            <a:r>
              <a:rPr lang="en"/>
              <a:t>Information</a:t>
            </a:r>
            <a:endParaRPr/>
          </a:p>
        </p:txBody>
      </p:sp>
      <p:sp>
        <p:nvSpPr>
          <p:cNvPr id="82" name="Google Shape;82;p17"/>
          <p:cNvSpPr txBox="1"/>
          <p:nvPr>
            <p:ph idx="1" type="subTitle"/>
          </p:nvPr>
        </p:nvSpPr>
        <p:spPr>
          <a:xfrm>
            <a:off x="265500" y="1696450"/>
            <a:ext cx="40452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Mammography is the most effective method for breast cancer screening available today. However, the low positive predictive value of breast biopsy resulting from mammogram interpretation leads to approximately 70% unnecessary biopsies with benign outcomes. To reduce the high number of unnecessary breast biopsies, several computer-aided diagnosis (CAD) systems have been proposed in the last years.These systems help physicians in their decision to perform a breast biopsy on a suspicious lesion seen in a mammogram or to perform a short term follow-up examination instead.</a:t>
            </a:r>
            <a:endParaRPr sz="1400"/>
          </a:p>
          <a:p>
            <a:pPr indent="0" lvl="0" marL="0" rtl="0" algn="l">
              <a:spcBef>
                <a:spcPts val="0"/>
              </a:spcBef>
              <a:spcAft>
                <a:spcPts val="0"/>
              </a:spcAft>
              <a:buNone/>
            </a:pPr>
            <a:r>
              <a:t/>
            </a:r>
            <a:endParaRPr sz="1400"/>
          </a:p>
        </p:txBody>
      </p:sp>
      <p:sp>
        <p:nvSpPr>
          <p:cNvPr id="83" name="Google Shape;83;p17"/>
          <p:cNvSpPr txBox="1"/>
          <p:nvPr>
            <p:ph idx="2" type="body"/>
          </p:nvPr>
        </p:nvSpPr>
        <p:spPr>
          <a:xfrm>
            <a:off x="4939500" y="724200"/>
            <a:ext cx="40452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This data set can be used to predict the severity (benign or malignant) of a mammographic mass lesion from BI-RADS attributes and the patient's age. It contains a BI-RADS assessment, the patient's age and three BI-RADS attributes together with the ground truth (the severity field) for 516 benign and 445 malignant masses that have been identified on full field digital mammograms collected at the Institute of Radiology of the University Erlangen-Nuremberg between 2003 and 2006. Each instance has an associated BI-RADS assessment ranging from 1 (definitely benign) to 5 (highly suggestive of malignancy) assigned in a double-review process by  physicians. Assuming that all cases with BI-RADS assessments greater or equal a given value (varying from 1 to 5), are malignant and the other cases benign, sensitivities and associated specificities can be calculated. These can be an indication of how well a CAD system performs compared to the radiologists.</a:t>
            </a:r>
            <a:endParaRPr sz="1200">
              <a:latin typeface="Times New Roman"/>
              <a:ea typeface="Times New Roman"/>
              <a:cs typeface="Times New Roman"/>
              <a:sym typeface="Times New Roman"/>
            </a:endParaRPr>
          </a:p>
          <a:p>
            <a:pPr indent="0" lvl="0" marL="0" rtl="0" algn="l">
              <a:spcBef>
                <a:spcPts val="1600"/>
              </a:spcBef>
              <a:spcAft>
                <a:spcPts val="16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0.01</a:t>
            </a:r>
            <a:r>
              <a:rPr lang="en" sz="3000"/>
              <a:t> , 10 Epochs</a:t>
            </a:r>
            <a:endParaRPr sz="3000"/>
          </a:p>
        </p:txBody>
      </p:sp>
      <p:pic>
        <p:nvPicPr>
          <p:cNvPr id="385" name="Google Shape;385;p62"/>
          <p:cNvPicPr preferRelativeResize="0"/>
          <p:nvPr/>
        </p:nvPicPr>
        <p:blipFill>
          <a:blip r:embed="rId3">
            <a:alphaModFix/>
          </a:blip>
          <a:stretch>
            <a:fillRect/>
          </a:stretch>
        </p:blipFill>
        <p:spPr>
          <a:xfrm>
            <a:off x="712875" y="1307525"/>
            <a:ext cx="7671574" cy="3620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0.3</a:t>
            </a:r>
            <a:r>
              <a:rPr lang="en" sz="3000"/>
              <a:t> , 10 Epochs</a:t>
            </a:r>
            <a:endParaRPr sz="3000"/>
          </a:p>
        </p:txBody>
      </p:sp>
      <p:pic>
        <p:nvPicPr>
          <p:cNvPr id="391" name="Google Shape;391;p63"/>
          <p:cNvPicPr preferRelativeResize="0"/>
          <p:nvPr/>
        </p:nvPicPr>
        <p:blipFill>
          <a:blip r:embed="rId3">
            <a:alphaModFix/>
          </a:blip>
          <a:stretch>
            <a:fillRect/>
          </a:stretch>
        </p:blipFill>
        <p:spPr>
          <a:xfrm>
            <a:off x="778963" y="1325575"/>
            <a:ext cx="7766425" cy="3620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txBox="1"/>
          <p:nvPr/>
        </p:nvSpPr>
        <p:spPr>
          <a:xfrm>
            <a:off x="691825" y="1588150"/>
            <a:ext cx="7561800" cy="2979900"/>
          </a:xfrm>
          <a:prstGeom prst="rect">
            <a:avLst/>
          </a:prstGeom>
          <a:solidFill>
            <a:schemeClr val="accent1"/>
          </a:solid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Problems in ANN are represented by attribute-value pairs.</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ANNs are used for problems having the target function, the output may be discrete-valued, real-valued, or a vector of several real or discrete-valued attributes.</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 learning methods are quite robust to noise in the training data. The training examples may contain errors, which do not affect the final output.</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It is used where the fast evaluation of the learned target function required.</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ANNs can bear long training times depending on factors such as the number of weights in the network, the number of training examples considered, and the settings of various learning algorithm parameters.</a:t>
            </a:r>
            <a:endParaRPr sz="1800">
              <a:solidFill>
                <a:srgbClr val="333333"/>
              </a:solidFill>
              <a:highlight>
                <a:srgbClr val="FEFDFA"/>
              </a:highlight>
            </a:endParaRPr>
          </a:p>
        </p:txBody>
      </p:sp>
      <p:sp>
        <p:nvSpPr>
          <p:cNvPr id="397" name="Google Shape;397;p64"/>
          <p:cNvSpPr txBox="1"/>
          <p:nvPr/>
        </p:nvSpPr>
        <p:spPr>
          <a:xfrm>
            <a:off x="1082850" y="15342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nvSpPr>
        <p:spPr>
          <a:xfrm>
            <a:off x="691825" y="1588150"/>
            <a:ext cx="7561800" cy="3374100"/>
          </a:xfrm>
          <a:prstGeom prst="rect">
            <a:avLst/>
          </a:prstGeom>
          <a:solidFill>
            <a:schemeClr val="accent1"/>
          </a:solid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Hardware Dependence: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Artificial Neural Networks require processors with parallel processing power, by their structure.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For this reason, the realization of the equipment is dependent.</a:t>
            </a:r>
            <a:endParaRPr>
              <a:solidFill>
                <a:srgbClr val="212529"/>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Unexplained functioning of the network:</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This the most important problem of ANN.</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When ANN gives a probing solution, it does not give a clue as to why and how.</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This reduces trust in the network.</a:t>
            </a:r>
            <a:endParaRPr>
              <a:solidFill>
                <a:srgbClr val="212529"/>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Assurance of proper network structure: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There is no specific rule for determining the structure of artificial neural networks.</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The appropriate network structure is achieved through experience and trial and error.</a:t>
            </a:r>
            <a:endParaRPr sz="1700">
              <a:solidFill>
                <a:srgbClr val="212529"/>
              </a:solidFill>
              <a:highlight>
                <a:srgbClr val="FFFFFF"/>
              </a:highlight>
              <a:latin typeface="Roboto"/>
              <a:ea typeface="Roboto"/>
              <a:cs typeface="Roboto"/>
              <a:sym typeface="Roboto"/>
            </a:endParaRPr>
          </a:p>
        </p:txBody>
      </p:sp>
      <p:sp>
        <p:nvSpPr>
          <p:cNvPr id="403" name="Google Shape;403;p65"/>
          <p:cNvSpPr txBox="1"/>
          <p:nvPr/>
        </p:nvSpPr>
        <p:spPr>
          <a:xfrm>
            <a:off x="1055775" y="180500"/>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a:t>
            </a:r>
            <a:r>
              <a:rPr lang="en" sz="3500">
                <a:latin typeface="Old Standard TT"/>
                <a:ea typeface="Old Standard TT"/>
                <a:cs typeface="Old Standard TT"/>
                <a:sym typeface="Old Standard TT"/>
              </a:rPr>
              <a:t>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6"/>
          <p:cNvSpPr txBox="1"/>
          <p:nvPr/>
        </p:nvSpPr>
        <p:spPr>
          <a:xfrm>
            <a:off x="691825" y="1588150"/>
            <a:ext cx="7561800" cy="3070800"/>
          </a:xfrm>
          <a:prstGeom prst="rect">
            <a:avLst/>
          </a:prstGeom>
          <a:solidFill>
            <a:schemeClr val="accent1"/>
          </a:solid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212529"/>
              </a:buClr>
              <a:buSzPts val="1500"/>
              <a:buFont typeface="Roboto"/>
              <a:buAutoNum type="arabicPeriod"/>
            </a:pPr>
            <a:r>
              <a:rPr lang="en" sz="1500">
                <a:solidFill>
                  <a:srgbClr val="212529"/>
                </a:solidFill>
                <a:highlight>
                  <a:srgbClr val="FFFFFF"/>
                </a:highlight>
                <a:latin typeface="Roboto"/>
                <a:ea typeface="Roboto"/>
                <a:cs typeface="Roboto"/>
                <a:sym typeface="Roboto"/>
              </a:rPr>
              <a:t>The difficulty of showing the problem to the network:</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ANNs can work with numerical information.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Problems have to be translated into numerical values before being introduced to ANN.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display mechanism to be determined will directly influence the performance of the network.</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This is dependent on the user's ability.</a:t>
            </a:r>
            <a:endParaRPr sz="1500">
              <a:solidFill>
                <a:srgbClr val="212529"/>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212529"/>
              </a:buClr>
              <a:buSzPts val="1500"/>
              <a:buFont typeface="Roboto"/>
              <a:buAutoNum type="arabicPeriod"/>
            </a:pPr>
            <a:r>
              <a:rPr lang="en" sz="1500">
                <a:solidFill>
                  <a:srgbClr val="212529"/>
                </a:solidFill>
                <a:highlight>
                  <a:srgbClr val="FFFFFF"/>
                </a:highlight>
                <a:latin typeface="Roboto"/>
                <a:ea typeface="Roboto"/>
                <a:cs typeface="Roboto"/>
                <a:sym typeface="Roboto"/>
              </a:rPr>
              <a:t>The duration of the network is unknown: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network is reduced to a certain value of the error on the sample means that the training has been completed.</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value does not give us optimum results.</a:t>
            </a:r>
            <a:endParaRPr sz="1600">
              <a:solidFill>
                <a:srgbClr val="212529"/>
              </a:solidFill>
              <a:highlight>
                <a:srgbClr val="FFFFFF"/>
              </a:highlight>
              <a:latin typeface="Roboto"/>
              <a:ea typeface="Roboto"/>
              <a:cs typeface="Roboto"/>
              <a:sym typeface="Roboto"/>
            </a:endParaRPr>
          </a:p>
        </p:txBody>
      </p:sp>
      <p:sp>
        <p:nvSpPr>
          <p:cNvPr id="409" name="Google Shape;409;p66"/>
          <p:cNvSpPr txBox="1"/>
          <p:nvPr/>
        </p:nvSpPr>
        <p:spPr>
          <a:xfrm>
            <a:off x="1064800" y="21657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7"/>
          <p:cNvSpPr txBox="1"/>
          <p:nvPr>
            <p:ph type="title"/>
          </p:nvPr>
        </p:nvSpPr>
        <p:spPr>
          <a:xfrm>
            <a:off x="512700" y="18933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Other Techniques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nvSpPr>
        <p:spPr>
          <a:xfrm>
            <a:off x="46650" y="1706400"/>
            <a:ext cx="9050700" cy="1730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4150">
                <a:solidFill>
                  <a:schemeClr val="dk1"/>
                </a:solidFill>
                <a:latin typeface="Georgia"/>
                <a:ea typeface="Georgia"/>
                <a:cs typeface="Georgia"/>
                <a:sym typeface="Georgia"/>
              </a:rPr>
              <a:t>Principal Component Analysis</a:t>
            </a:r>
            <a:endParaRPr sz="4150">
              <a:solidFill>
                <a:schemeClr val="dk1"/>
              </a:solidFill>
              <a:latin typeface="Georgia"/>
              <a:ea typeface="Georgia"/>
              <a:cs typeface="Georgia"/>
              <a:sym typeface="Georgia"/>
            </a:endParaRPr>
          </a:p>
          <a:p>
            <a:pPr indent="0" lvl="0" marL="0" rtl="0" algn="ctr">
              <a:lnSpc>
                <a:spcPct val="130000"/>
              </a:lnSpc>
              <a:spcBef>
                <a:spcPts val="600"/>
              </a:spcBef>
              <a:spcAft>
                <a:spcPts val="600"/>
              </a:spcAft>
              <a:buNone/>
            </a:pPr>
            <a:r>
              <a:rPr lang="en" sz="4150">
                <a:solidFill>
                  <a:schemeClr val="dk1"/>
                </a:solidFill>
                <a:latin typeface="Georgia"/>
                <a:ea typeface="Georgia"/>
                <a:cs typeface="Georgia"/>
                <a:sym typeface="Georgia"/>
              </a:rPr>
              <a:t>(PCA)</a:t>
            </a:r>
            <a:endParaRPr sz="4150">
              <a:solidFill>
                <a:schemeClr val="dk1"/>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nvSpPr>
        <p:spPr>
          <a:xfrm>
            <a:off x="315825" y="360950"/>
            <a:ext cx="8229600" cy="20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02122"/>
                </a:solidFill>
                <a:highlight>
                  <a:srgbClr val="FFFFFF"/>
                </a:highlight>
              </a:rPr>
              <a:t>The </a:t>
            </a:r>
            <a:r>
              <a:rPr b="1" lang="en" sz="1250">
                <a:solidFill>
                  <a:srgbClr val="202122"/>
                </a:solidFill>
                <a:highlight>
                  <a:srgbClr val="FFFFFF"/>
                </a:highlight>
              </a:rPr>
              <a:t>principal components</a:t>
            </a:r>
            <a:r>
              <a:rPr lang="en" sz="1250">
                <a:solidFill>
                  <a:srgbClr val="202122"/>
                </a:solidFill>
                <a:highlight>
                  <a:srgbClr val="FFFFFF"/>
                </a:highlight>
              </a:rPr>
              <a:t> of a collection of points in a </a:t>
            </a:r>
            <a:r>
              <a:rPr lang="en" sz="1250">
                <a:solidFill>
                  <a:srgbClr val="0645AD"/>
                </a:solidFill>
                <a:highlight>
                  <a:srgbClr val="FFFFFF"/>
                </a:highlight>
                <a:uFill>
                  <a:noFill/>
                </a:uFill>
                <a:hlinkClick r:id="rId3">
                  <a:extLst>
                    <a:ext uri="{A12FA001-AC4F-418D-AE19-62706E023703}">
                      <ahyp:hlinkClr val="tx"/>
                    </a:ext>
                  </a:extLst>
                </a:hlinkClick>
              </a:rPr>
              <a:t>real coordinate space</a:t>
            </a:r>
            <a:r>
              <a:rPr lang="en" sz="1250">
                <a:solidFill>
                  <a:srgbClr val="202122"/>
                </a:solidFill>
                <a:highlight>
                  <a:srgbClr val="FFFFFF"/>
                </a:highlight>
              </a:rPr>
              <a:t> are a sequence of  </a:t>
            </a:r>
            <a:r>
              <a:rPr lang="en" sz="1250">
                <a:solidFill>
                  <a:srgbClr val="0645AD"/>
                </a:solidFill>
                <a:highlight>
                  <a:srgbClr val="FFFFFF"/>
                </a:highlight>
                <a:uFill>
                  <a:noFill/>
                </a:uFill>
                <a:hlinkClick r:id="rId4">
                  <a:extLst>
                    <a:ext uri="{A12FA001-AC4F-418D-AE19-62706E023703}">
                      <ahyp:hlinkClr val="tx"/>
                    </a:ext>
                  </a:extLst>
                </a:hlinkClick>
              </a:rPr>
              <a:t>unit vectors</a:t>
            </a:r>
            <a:r>
              <a:rPr lang="en" sz="1250">
                <a:solidFill>
                  <a:srgbClr val="202122"/>
                </a:solidFill>
                <a:highlight>
                  <a:srgbClr val="FFFFFF"/>
                </a:highlight>
              </a:rPr>
              <a:t>, where the -th vector is the direction of a line that best fits the data while being </a:t>
            </a:r>
            <a:r>
              <a:rPr lang="en" sz="1250">
                <a:solidFill>
                  <a:srgbClr val="0645AD"/>
                </a:solidFill>
                <a:highlight>
                  <a:srgbClr val="FFFFFF"/>
                </a:highlight>
                <a:uFill>
                  <a:noFill/>
                </a:uFill>
                <a:hlinkClick r:id="rId5">
                  <a:extLst>
                    <a:ext uri="{A12FA001-AC4F-418D-AE19-62706E023703}">
                      <ahyp:hlinkClr val="tx"/>
                    </a:ext>
                  </a:extLst>
                </a:hlinkClick>
              </a:rPr>
              <a:t>orthogonal</a:t>
            </a:r>
            <a:r>
              <a:rPr lang="en" sz="1250">
                <a:solidFill>
                  <a:srgbClr val="202122"/>
                </a:solidFill>
                <a:highlight>
                  <a:srgbClr val="FFFFFF"/>
                </a:highlight>
              </a:rPr>
              <a:t> to the first  vectors. Here, a best-fitting line is defined as one that minimizes the average squared </a:t>
            </a:r>
            <a:r>
              <a:rPr lang="en" sz="1250">
                <a:solidFill>
                  <a:srgbClr val="0645AD"/>
                </a:solidFill>
                <a:highlight>
                  <a:srgbClr val="FFFFFF"/>
                </a:highlight>
                <a:uFill>
                  <a:noFill/>
                </a:uFill>
                <a:hlinkClick r:id="rId6">
                  <a:extLst>
                    <a:ext uri="{A12FA001-AC4F-418D-AE19-62706E023703}">
                      <ahyp:hlinkClr val="tx"/>
                    </a:ext>
                  </a:extLst>
                </a:hlinkClick>
              </a:rPr>
              <a:t>distance from the points to the line</a:t>
            </a:r>
            <a:r>
              <a:rPr lang="en" sz="1250">
                <a:solidFill>
                  <a:srgbClr val="202122"/>
                </a:solidFill>
                <a:highlight>
                  <a:srgbClr val="FFFFFF"/>
                </a:highlight>
              </a:rPr>
              <a:t>. These directions constitute an </a:t>
            </a:r>
            <a:r>
              <a:rPr lang="en" sz="1250">
                <a:solidFill>
                  <a:srgbClr val="0645AD"/>
                </a:solidFill>
                <a:highlight>
                  <a:srgbClr val="FFFFFF"/>
                </a:highlight>
                <a:uFill>
                  <a:noFill/>
                </a:uFill>
                <a:hlinkClick r:id="rId7">
                  <a:extLst>
                    <a:ext uri="{A12FA001-AC4F-418D-AE19-62706E023703}">
                      <ahyp:hlinkClr val="tx"/>
                    </a:ext>
                  </a:extLst>
                </a:hlinkClick>
              </a:rPr>
              <a:t>orthonormal basis</a:t>
            </a:r>
            <a:r>
              <a:rPr lang="en" sz="1250">
                <a:solidFill>
                  <a:srgbClr val="202122"/>
                </a:solidFill>
                <a:highlight>
                  <a:srgbClr val="FFFFFF"/>
                </a:highlight>
              </a:rPr>
              <a:t> in which different individual dimensions of the data are </a:t>
            </a:r>
            <a:r>
              <a:rPr lang="en" sz="1250">
                <a:solidFill>
                  <a:srgbClr val="0645AD"/>
                </a:solidFill>
                <a:highlight>
                  <a:srgbClr val="FFFFFF"/>
                </a:highlight>
                <a:uFill>
                  <a:noFill/>
                </a:uFill>
                <a:hlinkClick r:id="rId8">
                  <a:extLst>
                    <a:ext uri="{A12FA001-AC4F-418D-AE19-62706E023703}">
                      <ahyp:hlinkClr val="tx"/>
                    </a:ext>
                  </a:extLst>
                </a:hlinkClick>
              </a:rPr>
              <a:t>linearly uncorrelated</a:t>
            </a:r>
            <a:r>
              <a:rPr lang="en" sz="1250">
                <a:solidFill>
                  <a:srgbClr val="202122"/>
                </a:solidFill>
                <a:highlight>
                  <a:srgbClr val="FFFFFF"/>
                </a:highlight>
              </a:rPr>
              <a:t>. </a:t>
            </a:r>
            <a:r>
              <a:rPr b="1" lang="en" sz="1250">
                <a:solidFill>
                  <a:srgbClr val="202122"/>
                </a:solidFill>
                <a:highlight>
                  <a:srgbClr val="FFFFFF"/>
                </a:highlight>
              </a:rPr>
              <a:t>Principal component analysis</a:t>
            </a:r>
            <a:r>
              <a:rPr lang="en" sz="1250">
                <a:solidFill>
                  <a:srgbClr val="202122"/>
                </a:solidFill>
                <a:highlight>
                  <a:srgbClr val="FFFFFF"/>
                </a:highlight>
              </a:rPr>
              <a:t> (</a:t>
            </a:r>
            <a:r>
              <a:rPr b="1" lang="en" sz="1250">
                <a:solidFill>
                  <a:srgbClr val="202122"/>
                </a:solidFill>
                <a:highlight>
                  <a:srgbClr val="FFFFFF"/>
                </a:highlight>
              </a:rPr>
              <a:t>PCA</a:t>
            </a:r>
            <a:r>
              <a:rPr lang="en" sz="1250">
                <a:solidFill>
                  <a:srgbClr val="202122"/>
                </a:solidFill>
                <a:highlight>
                  <a:srgbClr val="FFFFFF"/>
                </a:highlight>
              </a:rPr>
              <a:t>) is the process of computing the principal components and using them to perform a </a:t>
            </a:r>
            <a:r>
              <a:rPr lang="en" sz="1250">
                <a:solidFill>
                  <a:srgbClr val="0645AD"/>
                </a:solidFill>
                <a:highlight>
                  <a:srgbClr val="FFFFFF"/>
                </a:highlight>
                <a:uFill>
                  <a:noFill/>
                </a:uFill>
                <a:hlinkClick r:id="rId9">
                  <a:extLst>
                    <a:ext uri="{A12FA001-AC4F-418D-AE19-62706E023703}">
                      <ahyp:hlinkClr val="tx"/>
                    </a:ext>
                  </a:extLst>
                </a:hlinkClick>
              </a:rPr>
              <a:t>change of basis</a:t>
            </a:r>
            <a:r>
              <a:rPr lang="en" sz="1250">
                <a:solidFill>
                  <a:srgbClr val="202122"/>
                </a:solidFill>
                <a:highlight>
                  <a:srgbClr val="FFFFFF"/>
                </a:highlight>
              </a:rPr>
              <a:t> on the data, sometimes using only the first few principal components and ignoring the rest.</a:t>
            </a:r>
            <a:endParaRPr sz="1600"/>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WIKIPEDIA</a:t>
            </a:r>
            <a:endParaRPr sz="1600">
              <a:latin typeface="Old Standard TT"/>
              <a:ea typeface="Old Standard TT"/>
              <a:cs typeface="Old Standard TT"/>
              <a:sym typeface="Old Standard TT"/>
            </a:endParaRPr>
          </a:p>
        </p:txBody>
      </p:sp>
      <p:sp>
        <p:nvSpPr>
          <p:cNvPr id="425" name="Google Shape;425;p69"/>
          <p:cNvSpPr txBox="1"/>
          <p:nvPr/>
        </p:nvSpPr>
        <p:spPr>
          <a:xfrm>
            <a:off x="385050" y="2616875"/>
            <a:ext cx="8373900" cy="2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Simple Definition</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457200" rtl="0" algn="l">
              <a:lnSpc>
                <a:spcPct val="135714"/>
              </a:lnSpc>
              <a:spcBef>
                <a:spcPts val="0"/>
              </a:spcBef>
              <a:spcAft>
                <a:spcPts val="0"/>
              </a:spcAft>
              <a:buClr>
                <a:schemeClr val="dk1"/>
              </a:buClr>
              <a:buSzPts val="1100"/>
              <a:buFont typeface="Arial"/>
              <a:buNone/>
            </a:pPr>
            <a:r>
              <a:rPr lang="en" sz="1550">
                <a:solidFill>
                  <a:schemeClr val="dk1"/>
                </a:solidFill>
                <a:highlight>
                  <a:srgbClr val="FFFFFE"/>
                </a:highlight>
                <a:latin typeface="Times New Roman"/>
                <a:ea typeface="Times New Roman"/>
                <a:cs typeface="Times New Roman"/>
                <a:sym typeface="Times New Roman"/>
              </a:rPr>
              <a:t>PCA is a dimensionality reduction technique; it lets you distill multi-dimensional data down to fewer dimensions, selecting new dimensions that preserve variance in the data as best it can.</a:t>
            </a:r>
            <a:endParaRPr sz="155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t/>
            </a:r>
            <a:endParaRPr sz="1550">
              <a:solidFill>
                <a:schemeClr val="dk1"/>
              </a:solidFill>
              <a:highlight>
                <a:srgbClr val="FFFFFE"/>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3500"/>
          </a:p>
          <a:p>
            <a:pPr indent="0" lvl="0" marL="457200" rtl="0" algn="ctr">
              <a:spcBef>
                <a:spcPts val="0"/>
              </a:spcBef>
              <a:spcAft>
                <a:spcPts val="0"/>
              </a:spcAft>
              <a:buNone/>
            </a:pPr>
            <a:r>
              <a:t/>
            </a:r>
            <a:endParaRPr sz="2000"/>
          </a:p>
        </p:txBody>
      </p:sp>
      <p:pic>
        <p:nvPicPr>
          <p:cNvPr id="431" name="Google Shape;431;p70"/>
          <p:cNvPicPr preferRelativeResize="0"/>
          <p:nvPr/>
        </p:nvPicPr>
        <p:blipFill>
          <a:blip r:embed="rId3">
            <a:alphaModFix/>
          </a:blip>
          <a:stretch>
            <a:fillRect/>
          </a:stretch>
        </p:blipFill>
        <p:spPr>
          <a:xfrm>
            <a:off x="559475" y="1100900"/>
            <a:ext cx="8040099" cy="38270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Plotting the features</a:t>
            </a:r>
            <a:endParaRPr sz="2000"/>
          </a:p>
        </p:txBody>
      </p:sp>
      <p:pic>
        <p:nvPicPr>
          <p:cNvPr id="437" name="Google Shape;437;p71"/>
          <p:cNvPicPr preferRelativeResize="0"/>
          <p:nvPr/>
        </p:nvPicPr>
        <p:blipFill>
          <a:blip r:embed="rId3">
            <a:alphaModFix/>
          </a:blip>
          <a:stretch>
            <a:fillRect/>
          </a:stretch>
        </p:blipFill>
        <p:spPr>
          <a:xfrm>
            <a:off x="875300" y="1316550"/>
            <a:ext cx="7525752" cy="362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11716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Number of Instances: 961</a:t>
            </a:r>
            <a:endParaRPr sz="1200"/>
          </a:p>
          <a:p>
            <a:pPr indent="0" lvl="0" marL="0" rtl="0" algn="l">
              <a:spcBef>
                <a:spcPts val="1600"/>
              </a:spcBef>
              <a:spcAft>
                <a:spcPts val="0"/>
              </a:spcAft>
              <a:buNone/>
            </a:pPr>
            <a:r>
              <a:rPr lang="en" sz="1200"/>
              <a:t>2. Number of Attributes: 6 (1 goal field, 1 non-predictive, 4 predictive attributes)</a:t>
            </a:r>
            <a:endParaRPr sz="1200"/>
          </a:p>
          <a:p>
            <a:pPr indent="0" lvl="0" marL="0" rtl="0" algn="l">
              <a:spcBef>
                <a:spcPts val="1600"/>
              </a:spcBef>
              <a:spcAft>
                <a:spcPts val="0"/>
              </a:spcAft>
              <a:buNone/>
            </a:pPr>
            <a:r>
              <a:rPr lang="en" sz="1200"/>
              <a:t>3. Attribute Information:</a:t>
            </a:r>
            <a:endParaRPr sz="1200"/>
          </a:p>
          <a:p>
            <a:pPr indent="0" lvl="0" marL="457200" rtl="0" algn="l">
              <a:spcBef>
                <a:spcPts val="1600"/>
              </a:spcBef>
              <a:spcAft>
                <a:spcPts val="0"/>
              </a:spcAft>
              <a:buNone/>
            </a:pPr>
            <a:r>
              <a:rPr lang="en" sz="1200"/>
              <a:t>  </a:t>
            </a:r>
            <a:r>
              <a:rPr lang="en" sz="900"/>
              <a:t> 1. BI-RADS assessment: 1 to 5 (ordinal)</a:t>
            </a:r>
            <a:r>
              <a:rPr lang="en" sz="900"/>
              <a:t>  </a:t>
            </a:r>
            <a:endParaRPr sz="900"/>
          </a:p>
          <a:p>
            <a:pPr indent="0" lvl="0" marL="457200" rtl="0" algn="l">
              <a:spcBef>
                <a:spcPts val="1600"/>
              </a:spcBef>
              <a:spcAft>
                <a:spcPts val="0"/>
              </a:spcAft>
              <a:buNone/>
            </a:pPr>
            <a:r>
              <a:rPr lang="en" sz="900"/>
              <a:t>  </a:t>
            </a:r>
            <a:r>
              <a:rPr lang="en" sz="900"/>
              <a:t> 2. Age: patient's age in years (integer)</a:t>
            </a:r>
            <a:endParaRPr sz="900"/>
          </a:p>
          <a:p>
            <a:pPr indent="0" lvl="0" marL="457200" rtl="0" algn="l">
              <a:spcBef>
                <a:spcPts val="1600"/>
              </a:spcBef>
              <a:spcAft>
                <a:spcPts val="0"/>
              </a:spcAft>
              <a:buNone/>
            </a:pPr>
            <a:r>
              <a:rPr lang="en" sz="900"/>
              <a:t>   3. Shape: mass shape: round=1 oval=2 lobular=3 irregular=4 (nominal)</a:t>
            </a:r>
            <a:endParaRPr sz="900"/>
          </a:p>
          <a:p>
            <a:pPr indent="0" lvl="0" marL="457200" rtl="0" algn="l">
              <a:spcBef>
                <a:spcPts val="1600"/>
              </a:spcBef>
              <a:spcAft>
                <a:spcPts val="0"/>
              </a:spcAft>
              <a:buNone/>
            </a:pPr>
            <a:r>
              <a:rPr lang="en" sz="900"/>
              <a:t>   4. Margin: mass margin: circumscribed=1 microlobulated=2 obscured=3 ill-defined=4 spiculated=5 (nominal)</a:t>
            </a:r>
            <a:endParaRPr sz="900"/>
          </a:p>
          <a:p>
            <a:pPr indent="0" lvl="0" marL="457200" rtl="0" algn="l">
              <a:spcBef>
                <a:spcPts val="1600"/>
              </a:spcBef>
              <a:spcAft>
                <a:spcPts val="0"/>
              </a:spcAft>
              <a:buNone/>
            </a:pPr>
            <a:r>
              <a:rPr lang="en" sz="900"/>
              <a:t>   5. Density: mass density high=1 iso=2 low=3 fat-containing=4 (ordinal)</a:t>
            </a:r>
            <a:endParaRPr sz="900"/>
          </a:p>
          <a:p>
            <a:pPr indent="0" lvl="0" marL="457200" rtl="0" algn="l">
              <a:spcBef>
                <a:spcPts val="1600"/>
              </a:spcBef>
              <a:spcAft>
                <a:spcPts val="1600"/>
              </a:spcAft>
              <a:buNone/>
            </a:pPr>
            <a:r>
              <a:rPr lang="en" sz="900"/>
              <a:t>   6. Severity: benign=0 or malignant=1 (binominal)</a:t>
            </a:r>
            <a:endParaRPr sz="1200"/>
          </a:p>
        </p:txBody>
      </p:sp>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Regarding Dataset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K-Means with 2 Components</a:t>
            </a:r>
            <a:endParaRPr sz="3500"/>
          </a:p>
          <a:p>
            <a:pPr indent="0" lvl="0" marL="457200" rtl="0" algn="ctr">
              <a:spcBef>
                <a:spcPts val="0"/>
              </a:spcBef>
              <a:spcAft>
                <a:spcPts val="0"/>
              </a:spcAft>
              <a:buNone/>
            </a:pPr>
            <a:r>
              <a:t/>
            </a:r>
            <a:endParaRPr sz="2000"/>
          </a:p>
        </p:txBody>
      </p:sp>
      <p:pic>
        <p:nvPicPr>
          <p:cNvPr id="443" name="Google Shape;443;p72"/>
          <p:cNvPicPr preferRelativeResize="0"/>
          <p:nvPr/>
        </p:nvPicPr>
        <p:blipFill>
          <a:blip r:embed="rId3">
            <a:alphaModFix/>
          </a:blip>
          <a:stretch>
            <a:fillRect/>
          </a:stretch>
        </p:blipFill>
        <p:spPr>
          <a:xfrm>
            <a:off x="424125" y="1154125"/>
            <a:ext cx="8003999" cy="3620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SVM </a:t>
            </a:r>
            <a:r>
              <a:rPr lang="en" sz="3500"/>
              <a:t>with 2 Components</a:t>
            </a:r>
            <a:endParaRPr sz="3500"/>
          </a:p>
          <a:p>
            <a:pPr indent="0" lvl="0" marL="457200" rtl="0" algn="ctr">
              <a:spcBef>
                <a:spcPts val="0"/>
              </a:spcBef>
              <a:spcAft>
                <a:spcPts val="0"/>
              </a:spcAft>
              <a:buNone/>
            </a:pPr>
            <a:r>
              <a:t/>
            </a:r>
            <a:endParaRPr sz="2000"/>
          </a:p>
        </p:txBody>
      </p:sp>
      <p:pic>
        <p:nvPicPr>
          <p:cNvPr id="449" name="Google Shape;449;p73"/>
          <p:cNvPicPr preferRelativeResize="0"/>
          <p:nvPr/>
        </p:nvPicPr>
        <p:blipFill>
          <a:blip r:embed="rId3">
            <a:alphaModFix/>
          </a:blip>
          <a:stretch>
            <a:fillRect/>
          </a:stretch>
        </p:blipFill>
        <p:spPr>
          <a:xfrm>
            <a:off x="481225" y="1218300"/>
            <a:ext cx="7874702" cy="3620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3500"/>
          </a:p>
          <a:p>
            <a:pPr indent="0" lvl="0" marL="457200" rtl="0" algn="ctr">
              <a:spcBef>
                <a:spcPts val="0"/>
              </a:spcBef>
              <a:spcAft>
                <a:spcPts val="0"/>
              </a:spcAft>
              <a:buNone/>
            </a:pPr>
            <a:r>
              <a:t/>
            </a:r>
            <a:endParaRPr sz="2000"/>
          </a:p>
        </p:txBody>
      </p:sp>
      <p:pic>
        <p:nvPicPr>
          <p:cNvPr id="455" name="Google Shape;455;p74"/>
          <p:cNvPicPr preferRelativeResize="0"/>
          <p:nvPr/>
        </p:nvPicPr>
        <p:blipFill>
          <a:blip r:embed="rId3">
            <a:alphaModFix/>
          </a:blip>
          <a:stretch>
            <a:fillRect/>
          </a:stretch>
        </p:blipFill>
        <p:spPr>
          <a:xfrm>
            <a:off x="206550" y="1128050"/>
            <a:ext cx="8454828" cy="377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K-Means with 3 Components</a:t>
            </a:r>
            <a:endParaRPr sz="3500"/>
          </a:p>
          <a:p>
            <a:pPr indent="0" lvl="0" marL="457200" rtl="0" algn="ctr">
              <a:spcBef>
                <a:spcPts val="0"/>
              </a:spcBef>
              <a:spcAft>
                <a:spcPts val="0"/>
              </a:spcAft>
              <a:buNone/>
            </a:pPr>
            <a:r>
              <a:t/>
            </a:r>
            <a:endParaRPr sz="2000"/>
          </a:p>
        </p:txBody>
      </p:sp>
      <p:pic>
        <p:nvPicPr>
          <p:cNvPr id="461" name="Google Shape;461;p75"/>
          <p:cNvPicPr preferRelativeResize="0"/>
          <p:nvPr/>
        </p:nvPicPr>
        <p:blipFill>
          <a:blip r:embed="rId3">
            <a:alphaModFix/>
          </a:blip>
          <a:stretch>
            <a:fillRect/>
          </a:stretch>
        </p:blipFill>
        <p:spPr>
          <a:xfrm>
            <a:off x="481225" y="1218300"/>
            <a:ext cx="8361900" cy="3620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SVM with 3 Components</a:t>
            </a:r>
            <a:endParaRPr sz="3500"/>
          </a:p>
          <a:p>
            <a:pPr indent="0" lvl="0" marL="457200" rtl="0" algn="ctr">
              <a:spcBef>
                <a:spcPts val="0"/>
              </a:spcBef>
              <a:spcAft>
                <a:spcPts val="0"/>
              </a:spcAft>
              <a:buNone/>
            </a:pPr>
            <a:r>
              <a:t/>
            </a:r>
            <a:endParaRPr sz="2000"/>
          </a:p>
        </p:txBody>
      </p:sp>
      <p:pic>
        <p:nvPicPr>
          <p:cNvPr id="467" name="Google Shape;467;p76"/>
          <p:cNvPicPr preferRelativeResize="0"/>
          <p:nvPr/>
        </p:nvPicPr>
        <p:blipFill>
          <a:blip r:embed="rId3">
            <a:alphaModFix/>
          </a:blip>
          <a:stretch>
            <a:fillRect/>
          </a:stretch>
        </p:blipFill>
        <p:spPr>
          <a:xfrm>
            <a:off x="152400" y="1127950"/>
            <a:ext cx="8744951" cy="3863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7"/>
          <p:cNvSpPr txBox="1"/>
          <p:nvPr/>
        </p:nvSpPr>
        <p:spPr>
          <a:xfrm>
            <a:off x="46650" y="1706400"/>
            <a:ext cx="9050700" cy="954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200"/>
              </a:spcAft>
              <a:buNone/>
            </a:pPr>
            <a:r>
              <a:rPr lang="en" sz="5000">
                <a:solidFill>
                  <a:schemeClr val="dk1"/>
                </a:solidFill>
                <a:latin typeface="Georgia"/>
                <a:ea typeface="Georgia"/>
                <a:cs typeface="Georgia"/>
                <a:sym typeface="Georgia"/>
              </a:rPr>
              <a:t>Ensemble learnin</a:t>
            </a:r>
            <a:r>
              <a:rPr lang="en" sz="5000">
                <a:solidFill>
                  <a:schemeClr val="dk1"/>
                </a:solidFill>
                <a:latin typeface="Georgia"/>
                <a:ea typeface="Georgia"/>
                <a:cs typeface="Georgia"/>
                <a:sym typeface="Georgia"/>
              </a:rPr>
              <a:t>g</a:t>
            </a:r>
            <a:endParaRPr sz="5000">
              <a:solidFill>
                <a:schemeClr val="dk1"/>
              </a:solidFill>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nvSpPr>
        <p:spPr>
          <a:xfrm>
            <a:off x="0" y="632250"/>
            <a:ext cx="9144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highlight>
                  <a:srgbClr val="FFFFFF"/>
                </a:highlight>
                <a:latin typeface="Georgia"/>
                <a:ea typeface="Georgia"/>
                <a:cs typeface="Georgia"/>
                <a:sym typeface="Georgia"/>
              </a:rPr>
              <a:t>Ensemble learning </a:t>
            </a:r>
            <a:r>
              <a:rPr lang="en" sz="2000">
                <a:solidFill>
                  <a:schemeClr val="dk1"/>
                </a:solidFill>
                <a:highlight>
                  <a:srgbClr val="FFFFFF"/>
                </a:highlight>
                <a:latin typeface="Georgia"/>
                <a:ea typeface="Georgia"/>
                <a:cs typeface="Georgia"/>
                <a:sym typeface="Georgia"/>
              </a:rPr>
              <a:t>is the process by which multiple models, such as classifiers or experts, are strategically generated and combined to solve a particular </a:t>
            </a:r>
            <a:r>
              <a:rPr lang="en" sz="2000">
                <a:solidFill>
                  <a:srgbClr val="0078AC"/>
                </a:solidFill>
                <a:highlight>
                  <a:srgbClr val="FFFFFF"/>
                </a:highlight>
                <a:uFill>
                  <a:noFill/>
                </a:uFill>
                <a:latin typeface="Georgia"/>
                <a:ea typeface="Georgia"/>
                <a:cs typeface="Georgia"/>
                <a:sym typeface="Georgia"/>
                <a:hlinkClick r:id="rId3">
                  <a:extLst>
                    <a:ext uri="{A12FA001-AC4F-418D-AE19-62706E023703}">
                      <ahyp:hlinkClr val="tx"/>
                    </a:ext>
                  </a:extLst>
                </a:hlinkClick>
              </a:rPr>
              <a:t>computational intelligence</a:t>
            </a:r>
            <a:r>
              <a:rPr lang="en" sz="2000">
                <a:solidFill>
                  <a:schemeClr val="dk1"/>
                </a:solidFill>
                <a:highlight>
                  <a:srgbClr val="FFFFFF"/>
                </a:highlight>
                <a:latin typeface="Georgia"/>
                <a:ea typeface="Georgia"/>
                <a:cs typeface="Georgia"/>
                <a:sym typeface="Georgia"/>
              </a:rPr>
              <a:t> problem. Ensemble learning is primarily used to improve the (classification, prediction, function approximation, etc.) performance of a model, or reduce the likelihood of an unfortunate selection of a poor one. Other applications of ensemble learning include assigning a confidence to the decision made by the model, selecting optimal (or near optimal) features, data fusion, incremental learning, nonstationary learning and error-correcting. This article focuses on classification related applications of ensemble learning, however, all principle ideas described below can be easily generalized to function approximation or prediction type problems as well.</a:t>
            </a:r>
            <a:endParaRPr sz="2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nvSpPr>
        <p:spPr>
          <a:xfrm>
            <a:off x="451175" y="198525"/>
            <a:ext cx="8410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Old Standard TT"/>
                <a:ea typeface="Old Standard TT"/>
                <a:cs typeface="Old Standard TT"/>
                <a:sym typeface="Old Standard TT"/>
              </a:rPr>
              <a:t>TYPES OF ENSEMBLE LEARNING</a:t>
            </a:r>
            <a:endParaRPr sz="3100">
              <a:latin typeface="Old Standard TT"/>
              <a:ea typeface="Old Standard TT"/>
              <a:cs typeface="Old Standard TT"/>
              <a:sym typeface="Old Standard TT"/>
            </a:endParaRPr>
          </a:p>
        </p:txBody>
      </p:sp>
      <p:sp>
        <p:nvSpPr>
          <p:cNvPr id="483" name="Google Shape;483;p79"/>
          <p:cNvSpPr txBox="1"/>
          <p:nvPr/>
        </p:nvSpPr>
        <p:spPr>
          <a:xfrm>
            <a:off x="288750" y="1019675"/>
            <a:ext cx="8572500" cy="36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50">
                <a:solidFill>
                  <a:schemeClr val="dk1"/>
                </a:solidFill>
                <a:highlight>
                  <a:srgbClr val="FFFFFF"/>
                </a:highlight>
                <a:latin typeface="Georgia"/>
                <a:ea typeface="Georgia"/>
                <a:cs typeface="Georgia"/>
                <a:sym typeface="Georgia"/>
              </a:rPr>
              <a:t>Bagging</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None/>
            </a:pPr>
            <a:r>
              <a:rPr b="1" lang="en" sz="1000">
                <a:solidFill>
                  <a:schemeClr val="dk1"/>
                </a:solidFill>
                <a:highlight>
                  <a:srgbClr val="FFFFFF"/>
                </a:highlight>
                <a:latin typeface="Georgia"/>
                <a:ea typeface="Georgia"/>
                <a:cs typeface="Georgia"/>
                <a:sym typeface="Georgia"/>
              </a:rPr>
              <a:t>Bagging</a:t>
            </a:r>
            <a:r>
              <a:rPr lang="en" sz="1000">
                <a:solidFill>
                  <a:schemeClr val="dk1"/>
                </a:solidFill>
                <a:highlight>
                  <a:srgbClr val="FFFFFF"/>
                </a:highlight>
                <a:latin typeface="Georgia"/>
                <a:ea typeface="Georgia"/>
                <a:cs typeface="Georgia"/>
                <a:sym typeface="Georgia"/>
              </a:rPr>
              <a:t>, which stands for </a:t>
            </a:r>
            <a:r>
              <a:rPr i="1" lang="en" sz="1000">
                <a:solidFill>
                  <a:schemeClr val="dk1"/>
                </a:solidFill>
                <a:highlight>
                  <a:srgbClr val="FFFFFF"/>
                </a:highlight>
                <a:latin typeface="Georgia"/>
                <a:ea typeface="Georgia"/>
                <a:cs typeface="Georgia"/>
                <a:sym typeface="Georgia"/>
              </a:rPr>
              <a:t>bootstrap aggregating</a:t>
            </a:r>
            <a:r>
              <a:rPr lang="en" sz="1000">
                <a:solidFill>
                  <a:schemeClr val="dk1"/>
                </a:solidFill>
                <a:highlight>
                  <a:srgbClr val="FFFFFF"/>
                </a:highlight>
                <a:latin typeface="Georgia"/>
                <a:ea typeface="Georgia"/>
                <a:cs typeface="Georgia"/>
                <a:sym typeface="Georgia"/>
              </a:rPr>
              <a:t>, is one of the earliest, most intuitive and perhaps the simplest ensemble based algorithms, with a surprisingly good performance (Breiman 1996). Diversity of classifiers in bagging is obtained by using bootstrapped replicas of the training data.</a:t>
            </a:r>
            <a:endParaRPr b="1" sz="135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Boosting</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Similar to bagging, </a:t>
            </a:r>
            <a:r>
              <a:rPr lang="en" sz="1000">
                <a:solidFill>
                  <a:srgbClr val="BA0000"/>
                </a:solidFill>
                <a:highlight>
                  <a:srgbClr val="FFFFFF"/>
                </a:highlight>
                <a:uFill>
                  <a:noFill/>
                </a:uFill>
                <a:latin typeface="Georgia"/>
                <a:ea typeface="Georgia"/>
                <a:cs typeface="Georgia"/>
                <a:sym typeface="Georgia"/>
                <a:hlinkClick r:id="rId3">
                  <a:extLst>
                    <a:ext uri="{A12FA001-AC4F-418D-AE19-62706E023703}">
                      <ahyp:hlinkClr val="tx"/>
                    </a:ext>
                  </a:extLst>
                </a:hlinkClick>
              </a:rPr>
              <a:t>boosting</a:t>
            </a:r>
            <a:r>
              <a:rPr lang="en" sz="1000">
                <a:solidFill>
                  <a:schemeClr val="dk1"/>
                </a:solidFill>
                <a:highlight>
                  <a:srgbClr val="FFFFFF"/>
                </a:highlight>
                <a:latin typeface="Georgia"/>
                <a:ea typeface="Georgia"/>
                <a:cs typeface="Georgia"/>
                <a:sym typeface="Georgia"/>
              </a:rPr>
              <a:t> also creates an ensemble of classifiers by resampling the data, which are then combined by majority voting. However, in boosting, resampling is strategically geared to provide the most informative training data for each consecutive classifier</a:t>
            </a:r>
            <a:endParaRPr sz="100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AdaBoost</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Arguably the best known of all ensemble-based algorithms, </a:t>
            </a:r>
            <a:r>
              <a:rPr b="1" lang="en" sz="1000">
                <a:solidFill>
                  <a:schemeClr val="dk1"/>
                </a:solidFill>
                <a:highlight>
                  <a:srgbClr val="FFFFFF"/>
                </a:highlight>
                <a:latin typeface="Georgia"/>
                <a:ea typeface="Georgia"/>
                <a:cs typeface="Georgia"/>
                <a:sym typeface="Georgia"/>
              </a:rPr>
              <a:t>AdaBoost</a:t>
            </a:r>
            <a:r>
              <a:rPr lang="en" sz="1000">
                <a:solidFill>
                  <a:schemeClr val="dk1"/>
                </a:solidFill>
                <a:highlight>
                  <a:srgbClr val="FFFFFF"/>
                </a:highlight>
                <a:latin typeface="Georgia"/>
                <a:ea typeface="Georgia"/>
                <a:cs typeface="Georgia"/>
                <a:sym typeface="Georgia"/>
              </a:rPr>
              <a:t> (Adaptive Boosting) extends boosting to multi-class and regression problems</a:t>
            </a:r>
            <a:endParaRPr sz="100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Stacked Generalization</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In Wolpert's </a:t>
            </a:r>
            <a:r>
              <a:rPr b="1" lang="en" sz="1000">
                <a:solidFill>
                  <a:schemeClr val="dk1"/>
                </a:solidFill>
                <a:highlight>
                  <a:srgbClr val="FFFFFF"/>
                </a:highlight>
                <a:latin typeface="Georgia"/>
                <a:ea typeface="Georgia"/>
                <a:cs typeface="Georgia"/>
                <a:sym typeface="Georgia"/>
              </a:rPr>
              <a:t>stacked generalization</a:t>
            </a:r>
            <a:r>
              <a:rPr lang="en" sz="1000">
                <a:solidFill>
                  <a:schemeClr val="dk1"/>
                </a:solidFill>
                <a:highlight>
                  <a:srgbClr val="FFFFFF"/>
                </a:highlight>
                <a:latin typeface="Georgia"/>
                <a:ea typeface="Georgia"/>
                <a:cs typeface="Georgia"/>
                <a:sym typeface="Georgia"/>
              </a:rPr>
              <a:t> (or </a:t>
            </a:r>
            <a:r>
              <a:rPr b="1" lang="en" sz="1000">
                <a:solidFill>
                  <a:schemeClr val="dk1"/>
                </a:solidFill>
                <a:highlight>
                  <a:srgbClr val="FFFFFF"/>
                </a:highlight>
                <a:latin typeface="Georgia"/>
                <a:ea typeface="Georgia"/>
                <a:cs typeface="Georgia"/>
                <a:sym typeface="Georgia"/>
              </a:rPr>
              <a:t>stacking</a:t>
            </a:r>
            <a:r>
              <a:rPr lang="en" sz="1000">
                <a:solidFill>
                  <a:schemeClr val="dk1"/>
                </a:solidFill>
                <a:highlight>
                  <a:srgbClr val="FFFFFF"/>
                </a:highlight>
                <a:latin typeface="Georgia"/>
                <a:ea typeface="Georgia"/>
                <a:cs typeface="Georgia"/>
                <a:sym typeface="Georgia"/>
              </a:rPr>
              <a:t>), an ensemble of classifiers is first trained using bootstrapped samples of the training data, creating </a:t>
            </a:r>
            <a:r>
              <a:rPr i="1" lang="en" sz="1000">
                <a:solidFill>
                  <a:schemeClr val="dk1"/>
                </a:solidFill>
                <a:highlight>
                  <a:srgbClr val="FFFFFF"/>
                </a:highlight>
                <a:latin typeface="Georgia"/>
                <a:ea typeface="Georgia"/>
                <a:cs typeface="Georgia"/>
                <a:sym typeface="Georgia"/>
              </a:rPr>
              <a:t>Tier 1 classifiers</a:t>
            </a:r>
            <a:r>
              <a:rPr lang="en" sz="1000">
                <a:solidFill>
                  <a:schemeClr val="dk1"/>
                </a:solidFill>
                <a:highlight>
                  <a:srgbClr val="FFFFFF"/>
                </a:highlight>
                <a:latin typeface="Georgia"/>
                <a:ea typeface="Georgia"/>
                <a:cs typeface="Georgia"/>
                <a:sym typeface="Georgia"/>
              </a:rPr>
              <a:t>, whose outputs are then used to train a </a:t>
            </a:r>
            <a:r>
              <a:rPr i="1" lang="en" sz="1000">
                <a:solidFill>
                  <a:schemeClr val="dk1"/>
                </a:solidFill>
                <a:highlight>
                  <a:srgbClr val="FFFFFF"/>
                </a:highlight>
                <a:latin typeface="Georgia"/>
                <a:ea typeface="Georgia"/>
                <a:cs typeface="Georgia"/>
                <a:sym typeface="Georgia"/>
              </a:rPr>
              <a:t>Tier 2 classifier (meta-classifier)</a:t>
            </a:r>
            <a:r>
              <a:rPr lang="en" sz="1000">
                <a:solidFill>
                  <a:schemeClr val="dk1"/>
                </a:solidFill>
                <a:highlight>
                  <a:srgbClr val="FFFFFF"/>
                </a:highlight>
                <a:latin typeface="Georgia"/>
                <a:ea typeface="Georgia"/>
                <a:cs typeface="Georgia"/>
                <a:sym typeface="Georgia"/>
              </a:rPr>
              <a:t> (Wolpert 1992). The underlying idea is to learn whether training data have been properly learned.</a:t>
            </a:r>
            <a:endParaRPr sz="1000">
              <a:solidFill>
                <a:schemeClr val="dk1"/>
              </a:solidFill>
              <a:highlight>
                <a:srgbClr val="FFFFFF"/>
              </a:highlight>
              <a:latin typeface="Georgia"/>
              <a:ea typeface="Georgia"/>
              <a:cs typeface="Georgia"/>
              <a:sym typeface="Georgia"/>
            </a:endParaRPr>
          </a:p>
          <a:p>
            <a:pPr indent="0" lvl="0" marL="0" rtl="0" algn="l">
              <a:spcBef>
                <a:spcPts val="500"/>
              </a:spcBef>
              <a:spcAft>
                <a:spcPts val="0"/>
              </a:spcAft>
              <a:buNone/>
            </a:pPr>
            <a:r>
              <a:t/>
            </a:r>
            <a:endParaRPr sz="1300">
              <a:latin typeface="Old Standard TT"/>
              <a:ea typeface="Old Standard TT"/>
              <a:cs typeface="Old Standard TT"/>
              <a:sym typeface="Old Standard T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nvSpPr>
        <p:spPr>
          <a:xfrm>
            <a:off x="362400" y="243625"/>
            <a:ext cx="841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ld Standard TT"/>
                <a:ea typeface="Old Standard TT"/>
                <a:cs typeface="Old Standard TT"/>
                <a:sym typeface="Old Standard TT"/>
              </a:rPr>
              <a:t>SELF IMPLEMENTED ENSEMBLE APPROACH</a:t>
            </a:r>
            <a:endParaRPr sz="2400">
              <a:latin typeface="Old Standard TT"/>
              <a:ea typeface="Old Standard TT"/>
              <a:cs typeface="Old Standard TT"/>
              <a:sym typeface="Old Standard TT"/>
            </a:endParaRPr>
          </a:p>
        </p:txBody>
      </p:sp>
      <p:pic>
        <p:nvPicPr>
          <p:cNvPr id="489" name="Google Shape;489;p80"/>
          <p:cNvPicPr preferRelativeResize="0"/>
          <p:nvPr/>
        </p:nvPicPr>
        <p:blipFill>
          <a:blip r:embed="rId3">
            <a:alphaModFix/>
          </a:blip>
          <a:stretch>
            <a:fillRect/>
          </a:stretch>
        </p:blipFill>
        <p:spPr>
          <a:xfrm>
            <a:off x="152400" y="950125"/>
            <a:ext cx="8839200" cy="321302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nvSpPr>
        <p:spPr>
          <a:xfrm>
            <a:off x="433125" y="297775"/>
            <a:ext cx="8437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Old Standard TT"/>
                <a:ea typeface="Old Standard TT"/>
                <a:cs typeface="Old Standard TT"/>
                <a:sym typeface="Old Standard TT"/>
              </a:rPr>
              <a:t>TRAINING THE MODELS INSIDE ENSEMBLE CLASS</a:t>
            </a:r>
            <a:endParaRPr sz="2300">
              <a:latin typeface="Old Standard TT"/>
              <a:ea typeface="Old Standard TT"/>
              <a:cs typeface="Old Standard TT"/>
              <a:sym typeface="Old Standard TT"/>
            </a:endParaRPr>
          </a:p>
        </p:txBody>
      </p:sp>
      <p:pic>
        <p:nvPicPr>
          <p:cNvPr id="495" name="Google Shape;495;p81"/>
          <p:cNvPicPr preferRelativeResize="0"/>
          <p:nvPr/>
        </p:nvPicPr>
        <p:blipFill>
          <a:blip r:embed="rId3">
            <a:alphaModFix/>
          </a:blip>
          <a:stretch>
            <a:fillRect/>
          </a:stretch>
        </p:blipFill>
        <p:spPr>
          <a:xfrm>
            <a:off x="152400" y="988975"/>
            <a:ext cx="8839204" cy="338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311700" y="11716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Missing Attribute Values: Yes</a:t>
            </a:r>
            <a:endParaRPr/>
          </a:p>
          <a:p>
            <a:pPr indent="0" lvl="0" marL="914400" rtl="0" algn="l">
              <a:spcBef>
                <a:spcPts val="1600"/>
              </a:spcBef>
              <a:spcAft>
                <a:spcPts val="0"/>
              </a:spcAft>
              <a:buNone/>
            </a:pPr>
            <a:r>
              <a:rPr lang="en" sz="1000"/>
              <a:t>    - BI-RADS assessment:    2</a:t>
            </a:r>
            <a:endParaRPr sz="1000"/>
          </a:p>
          <a:p>
            <a:pPr indent="0" lvl="0" marL="914400" rtl="0" algn="l">
              <a:spcBef>
                <a:spcPts val="1600"/>
              </a:spcBef>
              <a:spcAft>
                <a:spcPts val="0"/>
              </a:spcAft>
              <a:buNone/>
            </a:pPr>
            <a:r>
              <a:rPr lang="en" sz="1000"/>
              <a:t>    - Age:                   5</a:t>
            </a:r>
            <a:endParaRPr sz="1000"/>
          </a:p>
          <a:p>
            <a:pPr indent="0" lvl="0" marL="914400" rtl="0" algn="l">
              <a:spcBef>
                <a:spcPts val="1600"/>
              </a:spcBef>
              <a:spcAft>
                <a:spcPts val="0"/>
              </a:spcAft>
              <a:buNone/>
            </a:pPr>
            <a:r>
              <a:rPr lang="en" sz="1000"/>
              <a:t>    - Shape:                31</a:t>
            </a:r>
            <a:endParaRPr sz="1000"/>
          </a:p>
          <a:p>
            <a:pPr indent="0" lvl="0" marL="914400" rtl="0" algn="l">
              <a:spcBef>
                <a:spcPts val="1600"/>
              </a:spcBef>
              <a:spcAft>
                <a:spcPts val="0"/>
              </a:spcAft>
              <a:buNone/>
            </a:pPr>
            <a:r>
              <a:rPr lang="en" sz="1000"/>
              <a:t>    - Margin:               48</a:t>
            </a:r>
            <a:endParaRPr sz="1000"/>
          </a:p>
          <a:p>
            <a:pPr indent="0" lvl="0" marL="914400" rtl="0" algn="l">
              <a:spcBef>
                <a:spcPts val="1600"/>
              </a:spcBef>
              <a:spcAft>
                <a:spcPts val="0"/>
              </a:spcAft>
              <a:buNone/>
            </a:pPr>
            <a:r>
              <a:rPr lang="en" sz="1000"/>
              <a:t>    - Density:              76</a:t>
            </a:r>
            <a:endParaRPr sz="1000"/>
          </a:p>
          <a:p>
            <a:pPr indent="0" lvl="0" marL="914400" rtl="0" algn="l">
              <a:spcBef>
                <a:spcPts val="1600"/>
              </a:spcBef>
              <a:spcAft>
                <a:spcPts val="0"/>
              </a:spcAft>
              <a:buNone/>
            </a:pPr>
            <a:r>
              <a:rPr lang="en" sz="1000"/>
              <a:t>    - Severity:              0</a:t>
            </a:r>
            <a:endParaRPr sz="1000"/>
          </a:p>
          <a:p>
            <a:pPr indent="0" lvl="0" marL="0" rtl="0" algn="l">
              <a:spcBef>
                <a:spcPts val="1600"/>
              </a:spcBef>
              <a:spcAft>
                <a:spcPts val="1600"/>
              </a:spcAft>
              <a:buNone/>
            </a:pPr>
            <a:r>
              <a:rPr lang="en"/>
              <a:t>5. Class Distribution: benign: 516; malignant: 445</a:t>
            </a:r>
            <a:endParaRPr/>
          </a:p>
        </p:txBody>
      </p:sp>
      <p:sp>
        <p:nvSpPr>
          <p:cNvPr id="95" name="Google Shape;95;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Regarding Dataset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nvSpPr>
        <p:spPr>
          <a:xfrm>
            <a:off x="299250" y="243650"/>
            <a:ext cx="8545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Old Standard TT"/>
                <a:ea typeface="Old Standard TT"/>
                <a:cs typeface="Old Standard TT"/>
                <a:sym typeface="Old Standard TT"/>
              </a:rPr>
              <a:t>Accuracy of The ENSEMBLE APPROACH</a:t>
            </a:r>
            <a:endParaRPr sz="2600">
              <a:latin typeface="Old Standard TT"/>
              <a:ea typeface="Old Standard TT"/>
              <a:cs typeface="Old Standard TT"/>
              <a:sym typeface="Old Standard TT"/>
            </a:endParaRPr>
          </a:p>
        </p:txBody>
      </p:sp>
      <p:sp>
        <p:nvSpPr>
          <p:cNvPr id="501" name="Google Shape;501;p82"/>
          <p:cNvSpPr txBox="1"/>
          <p:nvPr/>
        </p:nvSpPr>
        <p:spPr>
          <a:xfrm>
            <a:off x="443700" y="947475"/>
            <a:ext cx="8256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Old Standard TT"/>
                <a:ea typeface="Old Standard TT"/>
                <a:cs typeface="Old Standard TT"/>
                <a:sym typeface="Old Standard TT"/>
              </a:rPr>
              <a:t>Prediction is made after taking linear combination of predictions and accepting if &gt;70% of models agree</a:t>
            </a:r>
            <a:endParaRPr sz="1600">
              <a:latin typeface="Old Standard TT"/>
              <a:ea typeface="Old Standard TT"/>
              <a:cs typeface="Old Standard TT"/>
              <a:sym typeface="Old Standard TT"/>
            </a:endParaRPr>
          </a:p>
        </p:txBody>
      </p:sp>
      <p:pic>
        <p:nvPicPr>
          <p:cNvPr id="502" name="Google Shape;502;p82"/>
          <p:cNvPicPr preferRelativeResize="0"/>
          <p:nvPr/>
        </p:nvPicPr>
        <p:blipFill>
          <a:blip r:embed="rId3">
            <a:alphaModFix/>
          </a:blip>
          <a:stretch>
            <a:fillRect/>
          </a:stretch>
        </p:blipFill>
        <p:spPr>
          <a:xfrm>
            <a:off x="876300" y="2007775"/>
            <a:ext cx="7391400" cy="1543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3"/>
          <p:cNvSpPr txBox="1"/>
          <p:nvPr>
            <p:ph type="ctrTitle"/>
          </p:nvPr>
        </p:nvSpPr>
        <p:spPr>
          <a:xfrm>
            <a:off x="669575" y="167575"/>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Assignment</a:t>
            </a:r>
            <a:endParaRPr/>
          </a:p>
        </p:txBody>
      </p:sp>
      <p:sp>
        <p:nvSpPr>
          <p:cNvPr id="508" name="Google Shape;508;p8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Ujjwal Sharma - BT18CSE021</a:t>
            </a:r>
            <a:endParaRPr/>
          </a:p>
        </p:txBody>
      </p:sp>
      <p:sp>
        <p:nvSpPr>
          <p:cNvPr id="509" name="Google Shape;509;p83"/>
          <p:cNvSpPr txBox="1"/>
          <p:nvPr/>
        </p:nvSpPr>
        <p:spPr>
          <a:xfrm>
            <a:off x="3429000" y="947475"/>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CLASSIFICATION</a:t>
            </a:r>
            <a:endParaRPr/>
          </a:p>
          <a:p>
            <a:pPr indent="0" lvl="0" marL="0" rtl="0" algn="ctr">
              <a:spcBef>
                <a:spcPts val="0"/>
              </a:spcBef>
              <a:spcAft>
                <a:spcPts val="0"/>
              </a:spcAft>
              <a:buNone/>
            </a:pPr>
            <a:r>
              <a:rPr lang="en"/>
              <a:t>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DECISION</a:t>
            </a:r>
            <a:r>
              <a:rPr lang="en" sz="5000">
                <a:latin typeface="Old Standard TT"/>
                <a:ea typeface="Old Standard TT"/>
                <a:cs typeface="Old Standard TT"/>
                <a:sym typeface="Old Standard TT"/>
              </a:rPr>
              <a:t> TREE</a:t>
            </a:r>
            <a:endParaRPr sz="50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